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sldIdLst>
    <p:sldId id="256" r:id="rId5"/>
    <p:sldId id="257" r:id="rId6"/>
    <p:sldId id="270" r:id="rId7"/>
    <p:sldId id="269" r:id="rId8"/>
    <p:sldId id="273" r:id="rId9"/>
    <p:sldId id="274" r:id="rId10"/>
    <p:sldId id="263" r:id="rId11"/>
    <p:sldId id="275" r:id="rId12"/>
    <p:sldId id="278" r:id="rId13"/>
    <p:sldId id="271" r:id="rId14"/>
    <p:sldId id="277" r:id="rId15"/>
    <p:sldId id="272" r:id="rId16"/>
    <p:sldId id="303" r:id="rId17"/>
    <p:sldId id="279" r:id="rId18"/>
    <p:sldId id="261" r:id="rId19"/>
    <p:sldId id="404" r:id="rId20"/>
    <p:sldId id="280" r:id="rId21"/>
    <p:sldId id="26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99"/>
    <a:srgbClr val="FF7C8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103" d="100"/>
          <a:sy n="103" d="100"/>
        </p:scale>
        <p:origin x="-31" y="-19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tasha Ali" userId="f249a1c7-b050-45ec-811e-ffbf9a4d6114" providerId="ADAL" clId="{832A063A-9B5B-4618-B046-03D0200460F5}"/>
    <pc:docChg chg="modSld">
      <pc:chgData name="Natasha Ali" userId="f249a1c7-b050-45ec-811e-ffbf9a4d6114" providerId="ADAL" clId="{832A063A-9B5B-4618-B046-03D0200460F5}" dt="2023-09-10T20:51:06.300" v="35" actId="13926"/>
      <pc:docMkLst>
        <pc:docMk/>
      </pc:docMkLst>
      <pc:sldChg chg="modSp mod">
        <pc:chgData name="Natasha Ali" userId="f249a1c7-b050-45ec-811e-ffbf9a4d6114" providerId="ADAL" clId="{832A063A-9B5B-4618-B046-03D0200460F5}" dt="2023-09-10T20:51:06.300" v="35" actId="13926"/>
        <pc:sldMkLst>
          <pc:docMk/>
          <pc:sldMk cId="777602187" sldId="303"/>
        </pc:sldMkLst>
        <pc:spChg chg="mod">
          <ac:chgData name="Natasha Ali" userId="f249a1c7-b050-45ec-811e-ffbf9a4d6114" providerId="ADAL" clId="{832A063A-9B5B-4618-B046-03D0200460F5}" dt="2023-09-10T20:51:06.300" v="35" actId="13926"/>
          <ac:spMkLst>
            <pc:docMk/>
            <pc:sldMk cId="777602187" sldId="303"/>
            <ac:spMk id="15" creationId="{812CFB11-2302-4F38-88AA-161BF13C0BA1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71BDE2-3229-4666-AD40-FC634484C276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90CCEA2-1588-4DDD-BB14-199DA21B0B12}">
      <dgm:prSet phldrT="[Text]" custT="1"/>
      <dgm:spPr>
        <a:noFill/>
      </dgm:spPr>
      <dgm:t>
        <a:bodyPr/>
        <a:lstStyle/>
        <a:p>
          <a:pPr algn="l"/>
          <a:r>
            <a:rPr lang="en-US" sz="1800">
              <a:solidFill>
                <a:schemeClr val="tx1"/>
              </a:solidFill>
              <a:latin typeface="+mn-lt"/>
              <a:ea typeface="Roboto"/>
            </a:rPr>
            <a:t>To monitor and report</a:t>
          </a:r>
          <a:br>
            <a:rPr lang="en-US" sz="1800">
              <a:solidFill>
                <a:schemeClr val="tx1"/>
              </a:solidFill>
              <a:latin typeface="+mn-lt"/>
              <a:ea typeface="Roboto"/>
            </a:rPr>
          </a:br>
          <a:r>
            <a:rPr lang="en-US" sz="1800">
              <a:solidFill>
                <a:schemeClr val="tx1"/>
              </a:solidFill>
              <a:latin typeface="+mn-lt"/>
              <a:ea typeface="Roboto"/>
            </a:rPr>
            <a:t>progress</a:t>
          </a:r>
        </a:p>
        <a:p>
          <a:pPr algn="l" rtl="0"/>
          <a:r>
            <a:rPr lang="en-US" sz="1800">
              <a:solidFill>
                <a:schemeClr val="tx1"/>
              </a:solidFill>
              <a:latin typeface="+mn-lt"/>
              <a:ea typeface="Roboto"/>
            </a:rPr>
            <a:t>  </a:t>
          </a:r>
        </a:p>
        <a:p>
          <a:pPr algn="l"/>
          <a:br>
            <a:rPr lang="en-US" sz="1800">
              <a:solidFill>
                <a:schemeClr val="tx1"/>
              </a:solidFill>
              <a:latin typeface="+mn-lt"/>
              <a:ea typeface="Roboto"/>
            </a:rPr>
          </a:br>
          <a:endParaRPr lang="en-GB" sz="1800">
            <a:solidFill>
              <a:schemeClr val="tx1"/>
            </a:solidFill>
            <a:latin typeface="+mn-lt"/>
            <a:ea typeface="Roboto"/>
          </a:endParaRPr>
        </a:p>
      </dgm:t>
    </dgm:pt>
    <dgm:pt modelId="{AEB9B7F4-7730-4BFB-A6C0-70603DC70BD1}" type="parTrans" cxnId="{B2C713F2-46D1-4C41-A737-473B36E35E82}">
      <dgm:prSet/>
      <dgm:spPr/>
      <dgm:t>
        <a:bodyPr/>
        <a:lstStyle/>
        <a:p>
          <a:endParaRPr lang="en-GB"/>
        </a:p>
      </dgm:t>
    </dgm:pt>
    <dgm:pt modelId="{50F23AB5-E964-4130-9E81-37E2CFDCF4FB}" type="sibTrans" cxnId="{B2C713F2-46D1-4C41-A737-473B36E35E82}">
      <dgm:prSet/>
      <dgm:spPr/>
      <dgm:t>
        <a:bodyPr/>
        <a:lstStyle/>
        <a:p>
          <a:endParaRPr lang="en-GB"/>
        </a:p>
      </dgm:t>
    </dgm:pt>
    <dgm:pt modelId="{483B465E-1F2F-4F62-B1AB-C9F9933449BD}">
      <dgm:prSet phldrT="[Text]" custT="1"/>
      <dgm:spPr>
        <a:noFill/>
      </dgm:spPr>
      <dgm:t>
        <a:bodyPr/>
        <a:lstStyle/>
        <a:p>
          <a:pPr algn="r"/>
          <a:r>
            <a:rPr lang="en-US" sz="1800">
              <a:solidFill>
                <a:schemeClr val="tx1"/>
              </a:solidFill>
              <a:latin typeface="+mn-lt"/>
              <a:ea typeface="Roboto"/>
            </a:rPr>
            <a:t>To collect national data /</a:t>
          </a:r>
          <a:br>
            <a:rPr lang="en-US" sz="1800">
              <a:solidFill>
                <a:schemeClr val="tx1"/>
              </a:solidFill>
              <a:latin typeface="+mn-lt"/>
              <a:ea typeface="Roboto"/>
            </a:rPr>
          </a:br>
          <a:r>
            <a:rPr lang="en-US" sz="1800">
              <a:solidFill>
                <a:schemeClr val="tx1"/>
              </a:solidFill>
              <a:latin typeface="+mn-lt"/>
              <a:ea typeface="Roboto"/>
            </a:rPr>
            <a:t>use global resources</a:t>
          </a:r>
          <a:br>
            <a:rPr lang="en-US" sz="1800">
              <a:solidFill>
                <a:schemeClr val="tx1"/>
              </a:solidFill>
              <a:latin typeface="+mn-lt"/>
              <a:ea typeface="Roboto"/>
            </a:rPr>
          </a:br>
          <a:r>
            <a:rPr lang="en-US" sz="1800">
              <a:solidFill>
                <a:schemeClr val="tx1"/>
              </a:solidFill>
              <a:latin typeface="+mn-lt"/>
              <a:ea typeface="Roboto"/>
            </a:rPr>
            <a:t>(as appropriate)</a:t>
          </a:r>
        </a:p>
        <a:p>
          <a:pPr algn="r"/>
          <a:endParaRPr lang="en-GB" sz="1800">
            <a:solidFill>
              <a:schemeClr val="tx1"/>
            </a:solidFill>
            <a:latin typeface="+mn-lt"/>
            <a:ea typeface="Roboto" panose="02000000000000000000" pitchFamily="2" charset="0"/>
          </a:endParaRPr>
        </a:p>
        <a:p>
          <a:pPr algn="r"/>
          <a:endParaRPr lang="en-GB" sz="1800">
            <a:solidFill>
              <a:schemeClr val="tx1"/>
            </a:solidFill>
            <a:latin typeface="+mn-lt"/>
            <a:ea typeface="Roboto" panose="02000000000000000000" pitchFamily="2" charset="0"/>
          </a:endParaRPr>
        </a:p>
      </dgm:t>
    </dgm:pt>
    <dgm:pt modelId="{895EB5CF-FE90-405A-8D35-822D4F9BEBF2}" type="parTrans" cxnId="{0C6D5E43-31AC-426C-8D93-1887A3BC9FD4}">
      <dgm:prSet/>
      <dgm:spPr/>
      <dgm:t>
        <a:bodyPr/>
        <a:lstStyle/>
        <a:p>
          <a:endParaRPr lang="en-GB"/>
        </a:p>
      </dgm:t>
    </dgm:pt>
    <dgm:pt modelId="{6A433EEA-3764-4611-AD30-721C75001835}" type="sibTrans" cxnId="{0C6D5E43-31AC-426C-8D93-1887A3BC9FD4}">
      <dgm:prSet/>
      <dgm:spPr/>
      <dgm:t>
        <a:bodyPr/>
        <a:lstStyle/>
        <a:p>
          <a:endParaRPr lang="en-GB"/>
        </a:p>
      </dgm:t>
    </dgm:pt>
    <dgm:pt modelId="{AEDAA6AA-40D5-454F-8F67-174DFDE0D69B}">
      <dgm:prSet phldrT="[Text]" custT="1"/>
      <dgm:spPr>
        <a:noFill/>
      </dgm:spPr>
      <dgm:t>
        <a:bodyPr/>
        <a:lstStyle/>
        <a:p>
          <a:pPr algn="l"/>
          <a:endParaRPr lang="en-US" sz="1800">
            <a:solidFill>
              <a:schemeClr val="tx1"/>
            </a:solidFill>
            <a:latin typeface="+mn-lt"/>
            <a:ea typeface="Roboto" panose="02000000000000000000" pitchFamily="2" charset="0"/>
          </a:endParaRPr>
        </a:p>
        <a:p>
          <a:pPr algn="l"/>
          <a:br>
            <a:rPr lang="en-US" sz="1800">
              <a:solidFill>
                <a:schemeClr val="tx1"/>
              </a:solidFill>
              <a:latin typeface="+mn-lt"/>
              <a:ea typeface="Roboto"/>
            </a:rPr>
          </a:br>
          <a:r>
            <a:rPr lang="en-US" sz="1800">
              <a:solidFill>
                <a:schemeClr val="tx1"/>
              </a:solidFill>
              <a:latin typeface="+mn-lt"/>
              <a:ea typeface="Roboto"/>
            </a:rPr>
            <a:t>To use for national</a:t>
          </a:r>
          <a:br>
            <a:rPr lang="en-US" sz="1800">
              <a:solidFill>
                <a:schemeClr val="tx1"/>
              </a:solidFill>
              <a:latin typeface="+mn-lt"/>
              <a:ea typeface="Roboto"/>
            </a:rPr>
          </a:br>
          <a:r>
            <a:rPr lang="en-US" sz="1800">
              <a:solidFill>
                <a:schemeClr val="tx1"/>
              </a:solidFill>
              <a:latin typeface="+mn-lt"/>
              <a:ea typeface="Roboto"/>
            </a:rPr>
            <a:t>planning, policies </a:t>
          </a:r>
          <a:br>
            <a:rPr lang="en-US" sz="1800">
              <a:solidFill>
                <a:schemeClr val="tx1"/>
              </a:solidFill>
              <a:latin typeface="+mn-lt"/>
              <a:ea typeface="Roboto"/>
            </a:rPr>
          </a:br>
          <a:r>
            <a:rPr lang="en-US" sz="1800">
              <a:solidFill>
                <a:schemeClr val="tx1"/>
              </a:solidFill>
              <a:latin typeface="+mn-lt"/>
              <a:ea typeface="Roboto"/>
            </a:rPr>
            <a:t>&amp; accounts</a:t>
          </a:r>
          <a:endParaRPr lang="en-GB" sz="1800">
            <a:solidFill>
              <a:schemeClr val="tx1"/>
            </a:solidFill>
            <a:latin typeface="+mn-lt"/>
            <a:ea typeface="Roboto"/>
          </a:endParaRPr>
        </a:p>
      </dgm:t>
    </dgm:pt>
    <dgm:pt modelId="{9C8B33B8-5DA8-43C3-84F9-4FABDB03A20D}" type="parTrans" cxnId="{12264DDB-F0CB-4331-9078-4555FCD215D3}">
      <dgm:prSet/>
      <dgm:spPr/>
      <dgm:t>
        <a:bodyPr/>
        <a:lstStyle/>
        <a:p>
          <a:endParaRPr lang="en-GB"/>
        </a:p>
      </dgm:t>
    </dgm:pt>
    <dgm:pt modelId="{42A0A18D-FB79-4488-98CE-0E5F1155C766}" type="sibTrans" cxnId="{12264DDB-F0CB-4331-9078-4555FCD215D3}">
      <dgm:prSet/>
      <dgm:spPr/>
      <dgm:t>
        <a:bodyPr/>
        <a:lstStyle/>
        <a:p>
          <a:endParaRPr lang="en-GB"/>
        </a:p>
      </dgm:t>
    </dgm:pt>
    <dgm:pt modelId="{5E2B546E-4C24-4570-A91B-03ACD8C1CCF9}">
      <dgm:prSet phldrT="[Text]" custT="1"/>
      <dgm:spPr>
        <a:noFill/>
      </dgm:spPr>
      <dgm:t>
        <a:bodyPr/>
        <a:lstStyle/>
        <a:p>
          <a:pPr algn="r"/>
          <a:endParaRPr lang="en-US" sz="1800">
            <a:solidFill>
              <a:schemeClr val="tx1"/>
            </a:solidFill>
            <a:latin typeface="+mn-lt"/>
            <a:ea typeface="Roboto" panose="02000000000000000000" pitchFamily="2" charset="0"/>
          </a:endParaRPr>
        </a:p>
        <a:p>
          <a:pPr algn="r"/>
          <a:br>
            <a:rPr lang="en-US" sz="1800">
              <a:solidFill>
                <a:schemeClr val="tx1"/>
              </a:solidFill>
              <a:latin typeface="+mn-lt"/>
              <a:ea typeface="Roboto"/>
            </a:rPr>
          </a:br>
          <a:r>
            <a:rPr lang="en-US" sz="1800">
              <a:solidFill>
                <a:schemeClr val="tx1"/>
              </a:solidFill>
              <a:latin typeface="+mn-lt"/>
              <a:ea typeface="Roboto"/>
            </a:rPr>
            <a:t>Upgrading national</a:t>
          </a:r>
          <a:br>
            <a:rPr lang="en-US" sz="1800">
              <a:solidFill>
                <a:schemeClr val="tx1"/>
              </a:solidFill>
              <a:latin typeface="+mn-lt"/>
              <a:ea typeface="Roboto"/>
            </a:rPr>
          </a:br>
          <a:r>
            <a:rPr lang="en-US" sz="1800">
              <a:solidFill>
                <a:schemeClr val="tx1"/>
              </a:solidFill>
              <a:latin typeface="+mn-lt"/>
              <a:ea typeface="Roboto"/>
            </a:rPr>
            <a:t>information systems</a:t>
          </a:r>
          <a:endParaRPr lang="en-GB" sz="1800">
            <a:solidFill>
              <a:schemeClr val="tx1"/>
            </a:solidFill>
            <a:latin typeface="+mn-lt"/>
            <a:ea typeface="Roboto"/>
          </a:endParaRPr>
        </a:p>
      </dgm:t>
    </dgm:pt>
    <dgm:pt modelId="{CF8D336A-5F17-48E7-8A45-253737EC256C}" type="parTrans" cxnId="{ED52F561-1A76-45DC-8EB3-84DAE5FF9E5A}">
      <dgm:prSet/>
      <dgm:spPr/>
      <dgm:t>
        <a:bodyPr/>
        <a:lstStyle/>
        <a:p>
          <a:endParaRPr lang="en-GB"/>
        </a:p>
      </dgm:t>
    </dgm:pt>
    <dgm:pt modelId="{CD5EDA72-BC9A-42E2-8656-15464FE7D98D}" type="sibTrans" cxnId="{ED52F561-1A76-45DC-8EB3-84DAE5FF9E5A}">
      <dgm:prSet/>
      <dgm:spPr/>
      <dgm:t>
        <a:bodyPr/>
        <a:lstStyle/>
        <a:p>
          <a:endParaRPr lang="en-GB"/>
        </a:p>
      </dgm:t>
    </dgm:pt>
    <dgm:pt modelId="{BF5EADA1-90A5-4902-9AAB-683E9D0F03A1}">
      <dgm:prSet phldrT="[Text]" custT="1"/>
      <dgm:spPr>
        <a:noFill/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pPr rtl="0"/>
          <a:r>
            <a:rPr lang="en-US" sz="1800">
              <a:solidFill>
                <a:schemeClr val="tx1"/>
              </a:solidFill>
              <a:latin typeface="+mn-lt"/>
              <a:ea typeface="Roboto"/>
            </a:rPr>
            <a:t>Biodiversity data &amp;  knowledge</a:t>
          </a:r>
          <a:endParaRPr lang="en-GB" sz="1800" baseline="30000">
            <a:solidFill>
              <a:schemeClr val="tx1"/>
            </a:solidFill>
            <a:latin typeface="+mn-lt"/>
            <a:ea typeface="Roboto" panose="02000000000000000000" pitchFamily="2" charset="0"/>
          </a:endParaRPr>
        </a:p>
      </dgm:t>
    </dgm:pt>
    <dgm:pt modelId="{ED016729-007A-496E-A9B0-47B76A294208}" type="sibTrans" cxnId="{FECF5C90-9408-497A-99B9-26539B5D4B89}">
      <dgm:prSet/>
      <dgm:spPr/>
      <dgm:t>
        <a:bodyPr/>
        <a:lstStyle/>
        <a:p>
          <a:endParaRPr lang="en-GB"/>
        </a:p>
      </dgm:t>
    </dgm:pt>
    <dgm:pt modelId="{A00C0CB7-3281-4030-9CF9-B0908822063B}" type="parTrans" cxnId="{FECF5C90-9408-497A-99B9-26539B5D4B89}">
      <dgm:prSet/>
      <dgm:spPr/>
      <dgm:t>
        <a:bodyPr/>
        <a:lstStyle/>
        <a:p>
          <a:endParaRPr lang="en-GB"/>
        </a:p>
      </dgm:t>
    </dgm:pt>
    <dgm:pt modelId="{C77DE279-446B-40FE-BB45-2DEF5B2114C7}" type="pres">
      <dgm:prSet presAssocID="{3871BDE2-3229-4666-AD40-FC634484C276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E786802-3DE5-4010-890B-AC718D2A0727}" type="pres">
      <dgm:prSet presAssocID="{3871BDE2-3229-4666-AD40-FC634484C276}" presName="matrix" presStyleCnt="0"/>
      <dgm:spPr/>
    </dgm:pt>
    <dgm:pt modelId="{71C66DA6-880B-4429-94BE-D5DF83F7917C}" type="pres">
      <dgm:prSet presAssocID="{3871BDE2-3229-4666-AD40-FC634484C276}" presName="tile1" presStyleLbl="node1" presStyleIdx="0" presStyleCnt="4" custLinFactNeighborX="207" custLinFactNeighborY="10982"/>
      <dgm:spPr/>
    </dgm:pt>
    <dgm:pt modelId="{C89076C7-56CA-4103-9DD0-A1A7060C1C96}" type="pres">
      <dgm:prSet presAssocID="{3871BDE2-3229-4666-AD40-FC634484C276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DD0B20A2-5026-4D69-A12E-62FF76FD7ADE}" type="pres">
      <dgm:prSet presAssocID="{3871BDE2-3229-4666-AD40-FC634484C276}" presName="tile2" presStyleLbl="node1" presStyleIdx="1" presStyleCnt="4" custLinFactNeighborX="207" custLinFactNeighborY="10982"/>
      <dgm:spPr/>
    </dgm:pt>
    <dgm:pt modelId="{6589F598-1CD4-4455-8652-2CE9A0371F6B}" type="pres">
      <dgm:prSet presAssocID="{3871BDE2-3229-4666-AD40-FC634484C276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0E1BA2B3-6247-48CE-912A-D9DE2E9DC3F0}" type="pres">
      <dgm:prSet presAssocID="{3871BDE2-3229-4666-AD40-FC634484C276}" presName="tile3" presStyleLbl="node1" presStyleIdx="2" presStyleCnt="4" custLinFactNeighborY="646"/>
      <dgm:spPr/>
    </dgm:pt>
    <dgm:pt modelId="{3F612608-37D9-4E24-AD64-B5C61C7C970B}" type="pres">
      <dgm:prSet presAssocID="{3871BDE2-3229-4666-AD40-FC634484C276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DEFD46A6-CBCD-4586-8E6D-277CED2DA202}" type="pres">
      <dgm:prSet presAssocID="{3871BDE2-3229-4666-AD40-FC634484C276}" presName="tile4" presStyleLbl="node1" presStyleIdx="3" presStyleCnt="4" custLinFactNeighborY="646"/>
      <dgm:spPr/>
    </dgm:pt>
    <dgm:pt modelId="{0ADD289E-A198-467E-B761-8BE9B462D40A}" type="pres">
      <dgm:prSet presAssocID="{3871BDE2-3229-4666-AD40-FC634484C276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F2E7E95C-3756-41E8-85DE-8A93DD304B67}" type="pres">
      <dgm:prSet presAssocID="{3871BDE2-3229-4666-AD40-FC634484C276}" presName="centerTile" presStyleLbl="fgShp" presStyleIdx="0" presStyleCnt="1" custLinFactNeighborX="1783" custLinFactNeighborY="0">
        <dgm:presLayoutVars>
          <dgm:chMax val="0"/>
          <dgm:chPref val="0"/>
        </dgm:presLayoutVars>
      </dgm:prSet>
      <dgm:spPr/>
    </dgm:pt>
  </dgm:ptLst>
  <dgm:cxnLst>
    <dgm:cxn modelId="{A64F2916-7C30-492A-9B69-AB90994507F2}" type="presOf" srcId="{5E2B546E-4C24-4570-A91B-03ACD8C1CCF9}" destId="{DEFD46A6-CBCD-4586-8E6D-277CED2DA202}" srcOrd="0" destOrd="0" presId="urn:microsoft.com/office/officeart/2005/8/layout/matrix1"/>
    <dgm:cxn modelId="{CF2F1818-1934-47B0-9B81-9197556D5960}" type="presOf" srcId="{AEDAA6AA-40D5-454F-8F67-174DFDE0D69B}" destId="{3F612608-37D9-4E24-AD64-B5C61C7C970B}" srcOrd="1" destOrd="0" presId="urn:microsoft.com/office/officeart/2005/8/layout/matrix1"/>
    <dgm:cxn modelId="{56EFF023-8619-4DF6-AE75-BA5D3032CD98}" type="presOf" srcId="{F90CCEA2-1588-4DDD-BB14-199DA21B0B12}" destId="{C89076C7-56CA-4103-9DD0-A1A7060C1C96}" srcOrd="1" destOrd="0" presId="urn:microsoft.com/office/officeart/2005/8/layout/matrix1"/>
    <dgm:cxn modelId="{0C644C24-CDA9-47D4-B017-C556F8E7B53E}" type="presOf" srcId="{F90CCEA2-1588-4DDD-BB14-199DA21B0B12}" destId="{71C66DA6-880B-4429-94BE-D5DF83F7917C}" srcOrd="0" destOrd="0" presId="urn:microsoft.com/office/officeart/2005/8/layout/matrix1"/>
    <dgm:cxn modelId="{ED52F561-1A76-45DC-8EB3-84DAE5FF9E5A}" srcId="{BF5EADA1-90A5-4902-9AAB-683E9D0F03A1}" destId="{5E2B546E-4C24-4570-A91B-03ACD8C1CCF9}" srcOrd="3" destOrd="0" parTransId="{CF8D336A-5F17-48E7-8A45-253737EC256C}" sibTransId="{CD5EDA72-BC9A-42E2-8656-15464FE7D98D}"/>
    <dgm:cxn modelId="{0C6D5E43-31AC-426C-8D93-1887A3BC9FD4}" srcId="{BF5EADA1-90A5-4902-9AAB-683E9D0F03A1}" destId="{483B465E-1F2F-4F62-B1AB-C9F9933449BD}" srcOrd="1" destOrd="0" parTransId="{895EB5CF-FE90-405A-8D35-822D4F9BEBF2}" sibTransId="{6A433EEA-3764-4611-AD30-721C75001835}"/>
    <dgm:cxn modelId="{EF0DB679-C04B-47B5-BFE9-8FE0919E0849}" type="presOf" srcId="{483B465E-1F2F-4F62-B1AB-C9F9933449BD}" destId="{DD0B20A2-5026-4D69-A12E-62FF76FD7ADE}" srcOrd="0" destOrd="0" presId="urn:microsoft.com/office/officeart/2005/8/layout/matrix1"/>
    <dgm:cxn modelId="{FECF5C90-9408-497A-99B9-26539B5D4B89}" srcId="{3871BDE2-3229-4666-AD40-FC634484C276}" destId="{BF5EADA1-90A5-4902-9AAB-683E9D0F03A1}" srcOrd="0" destOrd="0" parTransId="{A00C0CB7-3281-4030-9CF9-B0908822063B}" sibTransId="{ED016729-007A-496E-A9B0-47B76A294208}"/>
    <dgm:cxn modelId="{60211DB5-A1C1-4127-95F7-BF6646976320}" type="presOf" srcId="{BF5EADA1-90A5-4902-9AAB-683E9D0F03A1}" destId="{F2E7E95C-3756-41E8-85DE-8A93DD304B67}" srcOrd="0" destOrd="0" presId="urn:microsoft.com/office/officeart/2005/8/layout/matrix1"/>
    <dgm:cxn modelId="{EE8A58B8-92D2-4E0C-B733-5239C31F317F}" type="presOf" srcId="{5E2B546E-4C24-4570-A91B-03ACD8C1CCF9}" destId="{0ADD289E-A198-467E-B761-8BE9B462D40A}" srcOrd="1" destOrd="0" presId="urn:microsoft.com/office/officeart/2005/8/layout/matrix1"/>
    <dgm:cxn modelId="{25815EC2-8EB9-4328-BFF1-A850C81428F4}" type="presOf" srcId="{3871BDE2-3229-4666-AD40-FC634484C276}" destId="{C77DE279-446B-40FE-BB45-2DEF5B2114C7}" srcOrd="0" destOrd="0" presId="urn:microsoft.com/office/officeart/2005/8/layout/matrix1"/>
    <dgm:cxn modelId="{390A73C7-18D6-48F7-A1F7-866748B96F50}" type="presOf" srcId="{483B465E-1F2F-4F62-B1AB-C9F9933449BD}" destId="{6589F598-1CD4-4455-8652-2CE9A0371F6B}" srcOrd="1" destOrd="0" presId="urn:microsoft.com/office/officeart/2005/8/layout/matrix1"/>
    <dgm:cxn modelId="{12264DDB-F0CB-4331-9078-4555FCD215D3}" srcId="{BF5EADA1-90A5-4902-9AAB-683E9D0F03A1}" destId="{AEDAA6AA-40D5-454F-8F67-174DFDE0D69B}" srcOrd="2" destOrd="0" parTransId="{9C8B33B8-5DA8-43C3-84F9-4FABDB03A20D}" sibTransId="{42A0A18D-FB79-4488-98CE-0E5F1155C766}"/>
    <dgm:cxn modelId="{B2C713F2-46D1-4C41-A737-473B36E35E82}" srcId="{BF5EADA1-90A5-4902-9AAB-683E9D0F03A1}" destId="{F90CCEA2-1588-4DDD-BB14-199DA21B0B12}" srcOrd="0" destOrd="0" parTransId="{AEB9B7F4-7730-4BFB-A6C0-70603DC70BD1}" sibTransId="{50F23AB5-E964-4130-9E81-37E2CFDCF4FB}"/>
    <dgm:cxn modelId="{31F964F5-9B50-441B-BB4E-CCF5FC1A129F}" type="presOf" srcId="{AEDAA6AA-40D5-454F-8F67-174DFDE0D69B}" destId="{0E1BA2B3-6247-48CE-912A-D9DE2E9DC3F0}" srcOrd="0" destOrd="0" presId="urn:microsoft.com/office/officeart/2005/8/layout/matrix1"/>
    <dgm:cxn modelId="{F5F5E5FE-51CB-498C-9496-F45AF3C49B36}" type="presParOf" srcId="{C77DE279-446B-40FE-BB45-2DEF5B2114C7}" destId="{3E786802-3DE5-4010-890B-AC718D2A0727}" srcOrd="0" destOrd="0" presId="urn:microsoft.com/office/officeart/2005/8/layout/matrix1"/>
    <dgm:cxn modelId="{D3858293-A5A7-4AE4-BDCE-FBDCC414BD48}" type="presParOf" srcId="{3E786802-3DE5-4010-890B-AC718D2A0727}" destId="{71C66DA6-880B-4429-94BE-D5DF83F7917C}" srcOrd="0" destOrd="0" presId="urn:microsoft.com/office/officeart/2005/8/layout/matrix1"/>
    <dgm:cxn modelId="{CF0A207D-E092-43D7-9748-789943328523}" type="presParOf" srcId="{3E786802-3DE5-4010-890B-AC718D2A0727}" destId="{C89076C7-56CA-4103-9DD0-A1A7060C1C96}" srcOrd="1" destOrd="0" presId="urn:microsoft.com/office/officeart/2005/8/layout/matrix1"/>
    <dgm:cxn modelId="{DCB73909-008F-44EB-9BEC-50AA259FD909}" type="presParOf" srcId="{3E786802-3DE5-4010-890B-AC718D2A0727}" destId="{DD0B20A2-5026-4D69-A12E-62FF76FD7ADE}" srcOrd="2" destOrd="0" presId="urn:microsoft.com/office/officeart/2005/8/layout/matrix1"/>
    <dgm:cxn modelId="{D293C445-5FD3-4291-A63A-7E9E5EF14AAC}" type="presParOf" srcId="{3E786802-3DE5-4010-890B-AC718D2A0727}" destId="{6589F598-1CD4-4455-8652-2CE9A0371F6B}" srcOrd="3" destOrd="0" presId="urn:microsoft.com/office/officeart/2005/8/layout/matrix1"/>
    <dgm:cxn modelId="{125A02C9-2840-42CA-BB12-3064E8A58B01}" type="presParOf" srcId="{3E786802-3DE5-4010-890B-AC718D2A0727}" destId="{0E1BA2B3-6247-48CE-912A-D9DE2E9DC3F0}" srcOrd="4" destOrd="0" presId="urn:microsoft.com/office/officeart/2005/8/layout/matrix1"/>
    <dgm:cxn modelId="{D177E309-EDBA-4ED9-9D54-262365C28124}" type="presParOf" srcId="{3E786802-3DE5-4010-890B-AC718D2A0727}" destId="{3F612608-37D9-4E24-AD64-B5C61C7C970B}" srcOrd="5" destOrd="0" presId="urn:microsoft.com/office/officeart/2005/8/layout/matrix1"/>
    <dgm:cxn modelId="{2C873EB0-9D2A-45D6-8C11-C8805B457E51}" type="presParOf" srcId="{3E786802-3DE5-4010-890B-AC718D2A0727}" destId="{DEFD46A6-CBCD-4586-8E6D-277CED2DA202}" srcOrd="6" destOrd="0" presId="urn:microsoft.com/office/officeart/2005/8/layout/matrix1"/>
    <dgm:cxn modelId="{782F7D60-3E3F-4A75-A642-FAC04A5571CF}" type="presParOf" srcId="{3E786802-3DE5-4010-890B-AC718D2A0727}" destId="{0ADD289E-A198-467E-B761-8BE9B462D40A}" srcOrd="7" destOrd="0" presId="urn:microsoft.com/office/officeart/2005/8/layout/matrix1"/>
    <dgm:cxn modelId="{DAC4A261-8FC4-4B2B-9426-D5BEE8E11738}" type="presParOf" srcId="{C77DE279-446B-40FE-BB45-2DEF5B2114C7}" destId="{F2E7E95C-3756-41E8-85DE-8A93DD304B67}" srcOrd="1" destOrd="0" presId="urn:microsoft.com/office/officeart/2005/8/layout/matrix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8C25EB-ADB5-401C-9D54-12F510B88D06}" type="doc">
      <dgm:prSet loTypeId="urn:microsoft.com/office/officeart/2005/8/layout/cycle3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D1113685-F800-4011-9AE0-EE5009D84A9A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n-US" sz="1400">
              <a:solidFill>
                <a:schemeClr val="tx1"/>
              </a:solidFill>
              <a:latin typeface="+mn-lt"/>
              <a:ea typeface="Roboto" panose="02000000000000000000" pitchFamily="2" charset="0"/>
            </a:rPr>
            <a:t>Identify data needs</a:t>
          </a:r>
          <a:endParaRPr lang="en-GB" sz="1400">
            <a:solidFill>
              <a:schemeClr val="tx1"/>
            </a:solidFill>
            <a:latin typeface="+mn-lt"/>
            <a:ea typeface="Roboto" panose="02000000000000000000" pitchFamily="2" charset="0"/>
          </a:endParaRPr>
        </a:p>
      </dgm:t>
    </dgm:pt>
    <dgm:pt modelId="{3EAC2F5B-E5EE-4919-993F-0F11E298983A}" type="parTrans" cxnId="{4D78853E-FA2B-4968-A322-258DCC3BF45F}">
      <dgm:prSet/>
      <dgm:spPr/>
      <dgm:t>
        <a:bodyPr/>
        <a:lstStyle/>
        <a:p>
          <a:endParaRPr lang="en-GB"/>
        </a:p>
      </dgm:t>
    </dgm:pt>
    <dgm:pt modelId="{6944B646-4552-42BA-861F-444EF169B802}" type="sibTrans" cxnId="{4D78853E-FA2B-4968-A322-258DCC3BF45F}">
      <dgm:prSet/>
      <dgm:spPr>
        <a:solidFill>
          <a:schemeClr val="accent6">
            <a:lumMod val="60000"/>
            <a:lumOff val="40000"/>
          </a:schemeClr>
        </a:solidFill>
        <a:ln>
          <a:noFill/>
        </a:ln>
      </dgm:spPr>
      <dgm:t>
        <a:bodyPr/>
        <a:lstStyle/>
        <a:p>
          <a:endParaRPr lang="en-GB"/>
        </a:p>
      </dgm:t>
    </dgm:pt>
    <dgm:pt modelId="{7B787E03-B6E7-4E17-B1EB-1FF2B104C342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n-US" sz="1400">
              <a:solidFill>
                <a:schemeClr val="tx1"/>
              </a:solidFill>
              <a:latin typeface="+mn-lt"/>
              <a:ea typeface="Roboto" panose="02000000000000000000" pitchFamily="2" charset="0"/>
            </a:rPr>
            <a:t>Incentivize</a:t>
          </a:r>
          <a:br>
            <a:rPr lang="en-US" sz="1400">
              <a:solidFill>
                <a:schemeClr val="tx1"/>
              </a:solidFill>
              <a:latin typeface="+mn-lt"/>
              <a:ea typeface="Roboto" panose="02000000000000000000" pitchFamily="2" charset="0"/>
            </a:rPr>
          </a:br>
          <a:r>
            <a:rPr lang="en-US" sz="1400">
              <a:solidFill>
                <a:schemeClr val="tx1"/>
              </a:solidFill>
              <a:latin typeface="+mn-lt"/>
              <a:ea typeface="Roboto" panose="02000000000000000000" pitchFamily="2" charset="0"/>
            </a:rPr>
            <a:t>access &amp; uptake</a:t>
          </a:r>
          <a:br>
            <a:rPr lang="en-US" sz="1400">
              <a:solidFill>
                <a:schemeClr val="tx1"/>
              </a:solidFill>
              <a:latin typeface="+mn-lt"/>
              <a:ea typeface="Roboto" panose="02000000000000000000" pitchFamily="2" charset="0"/>
            </a:rPr>
          </a:br>
          <a:r>
            <a:rPr lang="en-US" sz="1400">
              <a:solidFill>
                <a:schemeClr val="tx1"/>
              </a:solidFill>
              <a:latin typeface="+mn-lt"/>
              <a:ea typeface="Roboto" panose="02000000000000000000" pitchFamily="2" charset="0"/>
            </a:rPr>
            <a:t>across sectors</a:t>
          </a:r>
          <a:endParaRPr lang="en-GB" sz="1400">
            <a:solidFill>
              <a:schemeClr val="tx1"/>
            </a:solidFill>
            <a:latin typeface="+mn-lt"/>
            <a:ea typeface="Roboto" panose="02000000000000000000" pitchFamily="2" charset="0"/>
          </a:endParaRPr>
        </a:p>
      </dgm:t>
    </dgm:pt>
    <dgm:pt modelId="{427A3B66-CA52-4184-9A50-2B2D7D0B2204}" type="parTrans" cxnId="{CBF480A2-AC0F-4849-96A4-9BDBDE461DBC}">
      <dgm:prSet/>
      <dgm:spPr/>
      <dgm:t>
        <a:bodyPr/>
        <a:lstStyle/>
        <a:p>
          <a:endParaRPr lang="en-GB"/>
        </a:p>
      </dgm:t>
    </dgm:pt>
    <dgm:pt modelId="{2F1632F8-5843-4FFD-AB20-1A543CCAC13C}" type="sibTrans" cxnId="{CBF480A2-AC0F-4849-96A4-9BDBDE461DBC}">
      <dgm:prSet/>
      <dgm:spPr/>
      <dgm:t>
        <a:bodyPr/>
        <a:lstStyle/>
        <a:p>
          <a:endParaRPr lang="en-GB"/>
        </a:p>
      </dgm:t>
    </dgm:pt>
    <dgm:pt modelId="{63F61CD9-5191-4C3F-9256-45194BA8A9C5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n-US" sz="1400">
              <a:solidFill>
                <a:schemeClr val="tx1"/>
              </a:solidFill>
              <a:latin typeface="+mn-lt"/>
              <a:ea typeface="Roboto" panose="02000000000000000000" pitchFamily="2" charset="0"/>
            </a:rPr>
            <a:t>Use data for decisions</a:t>
          </a:r>
          <a:br>
            <a:rPr lang="en-US" sz="1400">
              <a:solidFill>
                <a:schemeClr val="tx1"/>
              </a:solidFill>
              <a:latin typeface="+mn-lt"/>
              <a:ea typeface="Roboto" panose="02000000000000000000" pitchFamily="2" charset="0"/>
            </a:rPr>
          </a:br>
          <a:r>
            <a:rPr lang="en-US" sz="1400">
              <a:solidFill>
                <a:schemeClr val="tx1"/>
              </a:solidFill>
              <a:latin typeface="+mn-lt"/>
              <a:ea typeface="Roboto" panose="02000000000000000000" pitchFamily="2" charset="0"/>
            </a:rPr>
            <a:t>(multiple actors)</a:t>
          </a:r>
          <a:endParaRPr lang="en-GB" sz="1400">
            <a:solidFill>
              <a:schemeClr val="tx1"/>
            </a:solidFill>
            <a:latin typeface="+mn-lt"/>
            <a:ea typeface="Roboto" panose="02000000000000000000" pitchFamily="2" charset="0"/>
          </a:endParaRPr>
        </a:p>
      </dgm:t>
    </dgm:pt>
    <dgm:pt modelId="{A3BB99EB-2FC5-423A-A80F-27890EACF099}" type="parTrans" cxnId="{1E1F231B-941A-4CAE-93E6-2EB58D5164DF}">
      <dgm:prSet/>
      <dgm:spPr/>
      <dgm:t>
        <a:bodyPr/>
        <a:lstStyle/>
        <a:p>
          <a:endParaRPr lang="en-GB"/>
        </a:p>
      </dgm:t>
    </dgm:pt>
    <dgm:pt modelId="{A1B54E32-CE88-483D-B203-0A86AEFC2B06}" type="sibTrans" cxnId="{1E1F231B-941A-4CAE-93E6-2EB58D5164DF}">
      <dgm:prSet/>
      <dgm:spPr/>
      <dgm:t>
        <a:bodyPr/>
        <a:lstStyle/>
        <a:p>
          <a:endParaRPr lang="en-GB"/>
        </a:p>
      </dgm:t>
    </dgm:pt>
    <dgm:pt modelId="{B3E9D7FD-8981-4B1F-B699-EFA8F9A601FB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n-US" sz="1400">
              <a:solidFill>
                <a:schemeClr val="tx1"/>
              </a:solidFill>
              <a:latin typeface="+mn-lt"/>
              <a:ea typeface="Roboto" panose="02000000000000000000" pitchFamily="2" charset="0"/>
            </a:rPr>
            <a:t>Monitoring and reporting progress</a:t>
          </a:r>
          <a:endParaRPr lang="en-GB" sz="1400">
            <a:solidFill>
              <a:schemeClr val="tx1"/>
            </a:solidFill>
            <a:latin typeface="+mn-lt"/>
            <a:ea typeface="Roboto" panose="02000000000000000000" pitchFamily="2" charset="0"/>
          </a:endParaRPr>
        </a:p>
      </dgm:t>
    </dgm:pt>
    <dgm:pt modelId="{2B114952-4DC5-400B-814A-54EB12D1A58D}" type="parTrans" cxnId="{5AA7A529-7B12-47B9-80F9-5D47F6D1E2F9}">
      <dgm:prSet/>
      <dgm:spPr/>
      <dgm:t>
        <a:bodyPr/>
        <a:lstStyle/>
        <a:p>
          <a:endParaRPr lang="en-GB"/>
        </a:p>
      </dgm:t>
    </dgm:pt>
    <dgm:pt modelId="{61DF059A-FB71-4505-8E34-38FEDD374BD4}" type="sibTrans" cxnId="{5AA7A529-7B12-47B9-80F9-5D47F6D1E2F9}">
      <dgm:prSet/>
      <dgm:spPr/>
      <dgm:t>
        <a:bodyPr/>
        <a:lstStyle/>
        <a:p>
          <a:endParaRPr lang="en-GB"/>
        </a:p>
      </dgm:t>
    </dgm:pt>
    <dgm:pt modelId="{022EEEC9-FCE8-40A1-9BE9-175295E58E38}">
      <dgm:prSet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n-US" sz="1400">
              <a:solidFill>
                <a:schemeClr val="tx1"/>
              </a:solidFill>
              <a:latin typeface="+mn-lt"/>
              <a:ea typeface="Roboto" panose="02000000000000000000" pitchFamily="2" charset="0"/>
            </a:rPr>
            <a:t>Collect and curate</a:t>
          </a:r>
          <a:endParaRPr lang="en-GB" sz="1400">
            <a:solidFill>
              <a:schemeClr val="tx1"/>
            </a:solidFill>
            <a:latin typeface="+mn-lt"/>
            <a:ea typeface="Roboto" panose="02000000000000000000" pitchFamily="2" charset="0"/>
          </a:endParaRPr>
        </a:p>
      </dgm:t>
    </dgm:pt>
    <dgm:pt modelId="{9DFA36DB-7522-4EC1-89F0-B09276EBB10B}" type="parTrans" cxnId="{5FE6D69B-7722-47D3-967C-0D49BDACCA32}">
      <dgm:prSet/>
      <dgm:spPr/>
      <dgm:t>
        <a:bodyPr/>
        <a:lstStyle/>
        <a:p>
          <a:endParaRPr lang="en-GB"/>
        </a:p>
      </dgm:t>
    </dgm:pt>
    <dgm:pt modelId="{D1A3288C-7892-4817-82CB-23CAA40EDBBA}" type="sibTrans" cxnId="{5FE6D69B-7722-47D3-967C-0D49BDACCA32}">
      <dgm:prSet/>
      <dgm:spPr/>
      <dgm:t>
        <a:bodyPr/>
        <a:lstStyle/>
        <a:p>
          <a:endParaRPr lang="en-GB"/>
        </a:p>
      </dgm:t>
    </dgm:pt>
    <dgm:pt modelId="{EC6E792C-A11B-4290-BE2B-3D17B485F35F}">
      <dgm:prSet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n-US" sz="1400">
              <a:solidFill>
                <a:schemeClr val="tx1"/>
              </a:solidFill>
              <a:latin typeface="+mn-lt"/>
              <a:ea typeface="Roboto" panose="02000000000000000000" pitchFamily="2" charset="0"/>
            </a:rPr>
            <a:t>Validate &amp; publish</a:t>
          </a:r>
          <a:endParaRPr lang="en-GB" sz="1400">
            <a:solidFill>
              <a:schemeClr val="tx1"/>
            </a:solidFill>
            <a:latin typeface="+mn-lt"/>
            <a:ea typeface="Roboto" panose="02000000000000000000" pitchFamily="2" charset="0"/>
          </a:endParaRPr>
        </a:p>
      </dgm:t>
    </dgm:pt>
    <dgm:pt modelId="{FCC9936E-28ED-40C4-944D-B8B818871A04}" type="parTrans" cxnId="{EFEBB055-F84B-44D5-8EEF-1EEDD5EABA78}">
      <dgm:prSet/>
      <dgm:spPr/>
      <dgm:t>
        <a:bodyPr/>
        <a:lstStyle/>
        <a:p>
          <a:endParaRPr lang="en-GB"/>
        </a:p>
      </dgm:t>
    </dgm:pt>
    <dgm:pt modelId="{130C759E-D1BC-4FE7-9610-90982E496420}" type="sibTrans" cxnId="{EFEBB055-F84B-44D5-8EEF-1EEDD5EABA78}">
      <dgm:prSet/>
      <dgm:spPr/>
      <dgm:t>
        <a:bodyPr/>
        <a:lstStyle/>
        <a:p>
          <a:endParaRPr lang="en-GB"/>
        </a:p>
      </dgm:t>
    </dgm:pt>
    <dgm:pt modelId="{EA13CF0B-AA52-464A-B063-AF298AF64CFF}" type="pres">
      <dgm:prSet presAssocID="{228C25EB-ADB5-401C-9D54-12F510B88D06}" presName="Name0" presStyleCnt="0">
        <dgm:presLayoutVars>
          <dgm:dir/>
          <dgm:resizeHandles val="exact"/>
        </dgm:presLayoutVars>
      </dgm:prSet>
      <dgm:spPr/>
    </dgm:pt>
    <dgm:pt modelId="{7A730409-A64C-44E0-A712-01E4874AA2A9}" type="pres">
      <dgm:prSet presAssocID="{228C25EB-ADB5-401C-9D54-12F510B88D06}" presName="cycle" presStyleCnt="0"/>
      <dgm:spPr/>
    </dgm:pt>
    <dgm:pt modelId="{6A3074FC-5F03-4F17-9817-F1473D3803C5}" type="pres">
      <dgm:prSet presAssocID="{D1113685-F800-4011-9AE0-EE5009D84A9A}" presName="nodeFirstNode" presStyleLbl="node1" presStyleIdx="0" presStyleCnt="6">
        <dgm:presLayoutVars>
          <dgm:bulletEnabled val="1"/>
        </dgm:presLayoutVars>
      </dgm:prSet>
      <dgm:spPr/>
    </dgm:pt>
    <dgm:pt modelId="{C55B0319-F21E-4536-B594-89A33802E1B9}" type="pres">
      <dgm:prSet presAssocID="{6944B646-4552-42BA-861F-444EF169B802}" presName="sibTransFirstNode" presStyleLbl="bgShp" presStyleIdx="0" presStyleCnt="1"/>
      <dgm:spPr/>
    </dgm:pt>
    <dgm:pt modelId="{A0262385-241D-4DA6-81CE-5A2F7CAB8F3A}" type="pres">
      <dgm:prSet presAssocID="{022EEEC9-FCE8-40A1-9BE9-175295E58E38}" presName="nodeFollowingNodes" presStyleLbl="node1" presStyleIdx="1" presStyleCnt="6">
        <dgm:presLayoutVars>
          <dgm:bulletEnabled val="1"/>
        </dgm:presLayoutVars>
      </dgm:prSet>
      <dgm:spPr/>
    </dgm:pt>
    <dgm:pt modelId="{39F0991E-8B2D-49F8-947E-391503FCFD03}" type="pres">
      <dgm:prSet presAssocID="{EC6E792C-A11B-4290-BE2B-3D17B485F35F}" presName="nodeFollowingNodes" presStyleLbl="node1" presStyleIdx="2" presStyleCnt="6">
        <dgm:presLayoutVars>
          <dgm:bulletEnabled val="1"/>
        </dgm:presLayoutVars>
      </dgm:prSet>
      <dgm:spPr/>
    </dgm:pt>
    <dgm:pt modelId="{108151BE-4269-4C2B-9009-FF57F4FE33BE}" type="pres">
      <dgm:prSet presAssocID="{7B787E03-B6E7-4E17-B1EB-1FF2B104C342}" presName="nodeFollowingNodes" presStyleLbl="node1" presStyleIdx="3" presStyleCnt="6">
        <dgm:presLayoutVars>
          <dgm:bulletEnabled val="1"/>
        </dgm:presLayoutVars>
      </dgm:prSet>
      <dgm:spPr/>
    </dgm:pt>
    <dgm:pt modelId="{8C55650C-1EAB-42B1-8447-6063CC1133F2}" type="pres">
      <dgm:prSet presAssocID="{63F61CD9-5191-4C3F-9256-45194BA8A9C5}" presName="nodeFollowingNodes" presStyleLbl="node1" presStyleIdx="4" presStyleCnt="6">
        <dgm:presLayoutVars>
          <dgm:bulletEnabled val="1"/>
        </dgm:presLayoutVars>
      </dgm:prSet>
      <dgm:spPr/>
    </dgm:pt>
    <dgm:pt modelId="{EE670AFB-6E43-40EE-A0C3-001656F68836}" type="pres">
      <dgm:prSet presAssocID="{B3E9D7FD-8981-4B1F-B699-EFA8F9A601FB}" presName="nodeFollowingNodes" presStyleLbl="node1" presStyleIdx="5" presStyleCnt="6">
        <dgm:presLayoutVars>
          <dgm:bulletEnabled val="1"/>
        </dgm:presLayoutVars>
      </dgm:prSet>
      <dgm:spPr/>
    </dgm:pt>
  </dgm:ptLst>
  <dgm:cxnLst>
    <dgm:cxn modelId="{A1273800-9593-4DF1-8A9D-5A78AA2D042F}" type="presOf" srcId="{6944B646-4552-42BA-861F-444EF169B802}" destId="{C55B0319-F21E-4536-B594-89A33802E1B9}" srcOrd="0" destOrd="0" presId="urn:microsoft.com/office/officeart/2005/8/layout/cycle3"/>
    <dgm:cxn modelId="{2153AE0B-0A88-4D68-96C3-13F106DA3618}" type="presOf" srcId="{228C25EB-ADB5-401C-9D54-12F510B88D06}" destId="{EA13CF0B-AA52-464A-B063-AF298AF64CFF}" srcOrd="0" destOrd="0" presId="urn:microsoft.com/office/officeart/2005/8/layout/cycle3"/>
    <dgm:cxn modelId="{1E1F231B-941A-4CAE-93E6-2EB58D5164DF}" srcId="{228C25EB-ADB5-401C-9D54-12F510B88D06}" destId="{63F61CD9-5191-4C3F-9256-45194BA8A9C5}" srcOrd="4" destOrd="0" parTransId="{A3BB99EB-2FC5-423A-A80F-27890EACF099}" sibTransId="{A1B54E32-CE88-483D-B203-0A86AEFC2B06}"/>
    <dgm:cxn modelId="{5AA7A529-7B12-47B9-80F9-5D47F6D1E2F9}" srcId="{228C25EB-ADB5-401C-9D54-12F510B88D06}" destId="{B3E9D7FD-8981-4B1F-B699-EFA8F9A601FB}" srcOrd="5" destOrd="0" parTransId="{2B114952-4DC5-400B-814A-54EB12D1A58D}" sibTransId="{61DF059A-FB71-4505-8E34-38FEDD374BD4}"/>
    <dgm:cxn modelId="{839D1236-0003-4BFC-B9FF-2F0D12D41B26}" type="presOf" srcId="{63F61CD9-5191-4C3F-9256-45194BA8A9C5}" destId="{8C55650C-1EAB-42B1-8447-6063CC1133F2}" srcOrd="0" destOrd="0" presId="urn:microsoft.com/office/officeart/2005/8/layout/cycle3"/>
    <dgm:cxn modelId="{C6A12436-B6C9-46B6-8316-6C24E4C284E3}" type="presOf" srcId="{D1113685-F800-4011-9AE0-EE5009D84A9A}" destId="{6A3074FC-5F03-4F17-9817-F1473D3803C5}" srcOrd="0" destOrd="0" presId="urn:microsoft.com/office/officeart/2005/8/layout/cycle3"/>
    <dgm:cxn modelId="{4D78853E-FA2B-4968-A322-258DCC3BF45F}" srcId="{228C25EB-ADB5-401C-9D54-12F510B88D06}" destId="{D1113685-F800-4011-9AE0-EE5009D84A9A}" srcOrd="0" destOrd="0" parTransId="{3EAC2F5B-E5EE-4919-993F-0F11E298983A}" sibTransId="{6944B646-4552-42BA-861F-444EF169B802}"/>
    <dgm:cxn modelId="{EFEBB055-F84B-44D5-8EEF-1EEDD5EABA78}" srcId="{228C25EB-ADB5-401C-9D54-12F510B88D06}" destId="{EC6E792C-A11B-4290-BE2B-3D17B485F35F}" srcOrd="2" destOrd="0" parTransId="{FCC9936E-28ED-40C4-944D-B8B818871A04}" sibTransId="{130C759E-D1BC-4FE7-9610-90982E496420}"/>
    <dgm:cxn modelId="{9151FF7F-8AE4-4576-B20E-3107FC9F609D}" type="presOf" srcId="{022EEEC9-FCE8-40A1-9BE9-175295E58E38}" destId="{A0262385-241D-4DA6-81CE-5A2F7CAB8F3A}" srcOrd="0" destOrd="0" presId="urn:microsoft.com/office/officeart/2005/8/layout/cycle3"/>
    <dgm:cxn modelId="{5FE6D69B-7722-47D3-967C-0D49BDACCA32}" srcId="{228C25EB-ADB5-401C-9D54-12F510B88D06}" destId="{022EEEC9-FCE8-40A1-9BE9-175295E58E38}" srcOrd="1" destOrd="0" parTransId="{9DFA36DB-7522-4EC1-89F0-B09276EBB10B}" sibTransId="{D1A3288C-7892-4817-82CB-23CAA40EDBBA}"/>
    <dgm:cxn modelId="{CBF480A2-AC0F-4849-96A4-9BDBDE461DBC}" srcId="{228C25EB-ADB5-401C-9D54-12F510B88D06}" destId="{7B787E03-B6E7-4E17-B1EB-1FF2B104C342}" srcOrd="3" destOrd="0" parTransId="{427A3B66-CA52-4184-9A50-2B2D7D0B2204}" sibTransId="{2F1632F8-5843-4FFD-AB20-1A543CCAC13C}"/>
    <dgm:cxn modelId="{89B593A9-D870-4EFD-94A1-D1E0DBA33CBB}" type="presOf" srcId="{EC6E792C-A11B-4290-BE2B-3D17B485F35F}" destId="{39F0991E-8B2D-49F8-947E-391503FCFD03}" srcOrd="0" destOrd="0" presId="urn:microsoft.com/office/officeart/2005/8/layout/cycle3"/>
    <dgm:cxn modelId="{CC11AFD1-2F80-4E5C-AD08-1414177CCC8C}" type="presOf" srcId="{B3E9D7FD-8981-4B1F-B699-EFA8F9A601FB}" destId="{EE670AFB-6E43-40EE-A0C3-001656F68836}" srcOrd="0" destOrd="0" presId="urn:microsoft.com/office/officeart/2005/8/layout/cycle3"/>
    <dgm:cxn modelId="{487525DC-7C44-46CF-AE81-CADD7479695F}" type="presOf" srcId="{7B787E03-B6E7-4E17-B1EB-1FF2B104C342}" destId="{108151BE-4269-4C2B-9009-FF57F4FE33BE}" srcOrd="0" destOrd="0" presId="urn:microsoft.com/office/officeart/2005/8/layout/cycle3"/>
    <dgm:cxn modelId="{2212FF0C-E8DE-4122-B97F-C3D8C3159CC3}" type="presParOf" srcId="{EA13CF0B-AA52-464A-B063-AF298AF64CFF}" destId="{7A730409-A64C-44E0-A712-01E4874AA2A9}" srcOrd="0" destOrd="0" presId="urn:microsoft.com/office/officeart/2005/8/layout/cycle3"/>
    <dgm:cxn modelId="{4988C04A-B07F-461A-9F48-272FF40F8D4E}" type="presParOf" srcId="{7A730409-A64C-44E0-A712-01E4874AA2A9}" destId="{6A3074FC-5F03-4F17-9817-F1473D3803C5}" srcOrd="0" destOrd="0" presId="urn:microsoft.com/office/officeart/2005/8/layout/cycle3"/>
    <dgm:cxn modelId="{4CE11E0A-36F3-4C82-980C-585A826B81B8}" type="presParOf" srcId="{7A730409-A64C-44E0-A712-01E4874AA2A9}" destId="{C55B0319-F21E-4536-B594-89A33802E1B9}" srcOrd="1" destOrd="0" presId="urn:microsoft.com/office/officeart/2005/8/layout/cycle3"/>
    <dgm:cxn modelId="{E40FF7B0-C796-42C0-8823-8A5766A6FD99}" type="presParOf" srcId="{7A730409-A64C-44E0-A712-01E4874AA2A9}" destId="{A0262385-241D-4DA6-81CE-5A2F7CAB8F3A}" srcOrd="2" destOrd="0" presId="urn:microsoft.com/office/officeart/2005/8/layout/cycle3"/>
    <dgm:cxn modelId="{1CCA3DB8-44BB-494D-A282-FAC0F82218CC}" type="presParOf" srcId="{7A730409-A64C-44E0-A712-01E4874AA2A9}" destId="{39F0991E-8B2D-49F8-947E-391503FCFD03}" srcOrd="3" destOrd="0" presId="urn:microsoft.com/office/officeart/2005/8/layout/cycle3"/>
    <dgm:cxn modelId="{36079D5A-D84B-4694-9148-F24DF2C162C5}" type="presParOf" srcId="{7A730409-A64C-44E0-A712-01E4874AA2A9}" destId="{108151BE-4269-4C2B-9009-FF57F4FE33BE}" srcOrd="4" destOrd="0" presId="urn:microsoft.com/office/officeart/2005/8/layout/cycle3"/>
    <dgm:cxn modelId="{25EDB3B0-83D8-4DF5-BCEF-4313872D5B2D}" type="presParOf" srcId="{7A730409-A64C-44E0-A712-01E4874AA2A9}" destId="{8C55650C-1EAB-42B1-8447-6063CC1133F2}" srcOrd="5" destOrd="0" presId="urn:microsoft.com/office/officeart/2005/8/layout/cycle3"/>
    <dgm:cxn modelId="{DAE9E52D-D4CB-47F4-9A94-FA533C052768}" type="presParOf" srcId="{7A730409-A64C-44E0-A712-01E4874AA2A9}" destId="{EE670AFB-6E43-40EE-A0C3-001656F68836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C8BADC0-865A-4C3F-8AAD-F3577E098B23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en-GB"/>
        </a:p>
      </dgm:t>
    </dgm:pt>
    <dgm:pt modelId="{95FE8ABD-FD4B-452B-8A92-4A40D624C5AB}">
      <dgm:prSet phldrT="[Text]" custT="1"/>
      <dgm:spPr/>
      <dgm:t>
        <a:bodyPr/>
        <a:lstStyle/>
        <a:p>
          <a:r>
            <a:rPr lang="en-GB" sz="1400"/>
            <a:t>National capacity</a:t>
          </a:r>
        </a:p>
      </dgm:t>
    </dgm:pt>
    <dgm:pt modelId="{F7CBDBF5-53E6-4A10-A566-01BA3E90FF54}" type="parTrans" cxnId="{436AAFC5-E7C6-4903-AB78-898A821B3E4A}">
      <dgm:prSet/>
      <dgm:spPr/>
      <dgm:t>
        <a:bodyPr/>
        <a:lstStyle/>
        <a:p>
          <a:endParaRPr lang="en-GB"/>
        </a:p>
      </dgm:t>
    </dgm:pt>
    <dgm:pt modelId="{618D4A04-50EC-4FD9-8705-91AD6A640609}" type="sibTrans" cxnId="{436AAFC5-E7C6-4903-AB78-898A821B3E4A}">
      <dgm:prSet/>
      <dgm:spPr/>
      <dgm:t>
        <a:bodyPr/>
        <a:lstStyle/>
        <a:p>
          <a:endParaRPr lang="en-GB"/>
        </a:p>
      </dgm:t>
    </dgm:pt>
    <dgm:pt modelId="{39CD055B-5D7F-49B4-8BA0-E79EB8D84CF8}">
      <dgm:prSet phldrT="[Text]"/>
      <dgm:spPr/>
      <dgm:t>
        <a:bodyPr/>
        <a:lstStyle/>
        <a:p>
          <a:r>
            <a:rPr lang="en-GB"/>
            <a:t>Replicate fit for purpose data and information systems</a:t>
          </a:r>
        </a:p>
      </dgm:t>
    </dgm:pt>
    <dgm:pt modelId="{18FDEB92-940D-4A03-B0F7-9FAB3517D5D0}" type="parTrans" cxnId="{967747B3-7341-4BB0-924C-D91C8C65FADB}">
      <dgm:prSet/>
      <dgm:spPr/>
      <dgm:t>
        <a:bodyPr/>
        <a:lstStyle/>
        <a:p>
          <a:endParaRPr lang="en-GB"/>
        </a:p>
      </dgm:t>
    </dgm:pt>
    <dgm:pt modelId="{3FD4D18B-9B22-41FB-97F8-6085841CADF2}" type="sibTrans" cxnId="{967747B3-7341-4BB0-924C-D91C8C65FADB}">
      <dgm:prSet/>
      <dgm:spPr/>
      <dgm:t>
        <a:bodyPr/>
        <a:lstStyle/>
        <a:p>
          <a:endParaRPr lang="en-GB"/>
        </a:p>
      </dgm:t>
    </dgm:pt>
    <dgm:pt modelId="{93ED08A5-BB97-4030-B745-B2B3C48BA576}">
      <dgm:prSet phldrT="[Text]"/>
      <dgm:spPr/>
      <dgm:t>
        <a:bodyPr/>
        <a:lstStyle/>
        <a:p>
          <a:r>
            <a:rPr lang="en-GB"/>
            <a:t>Create enabling institutions, policies</a:t>
          </a:r>
        </a:p>
      </dgm:t>
    </dgm:pt>
    <dgm:pt modelId="{6F7D04F6-D138-46F7-B9CD-DD2EBA5FA6F3}" type="parTrans" cxnId="{5743D5A8-0BD2-4F4D-A26F-F0BDEDA843C2}">
      <dgm:prSet/>
      <dgm:spPr/>
      <dgm:t>
        <a:bodyPr/>
        <a:lstStyle/>
        <a:p>
          <a:endParaRPr lang="en-GB"/>
        </a:p>
      </dgm:t>
    </dgm:pt>
    <dgm:pt modelId="{C361D4F2-41CA-46CA-860F-99B05F97A021}" type="sibTrans" cxnId="{5743D5A8-0BD2-4F4D-A26F-F0BDEDA843C2}">
      <dgm:prSet/>
      <dgm:spPr/>
      <dgm:t>
        <a:bodyPr/>
        <a:lstStyle/>
        <a:p>
          <a:endParaRPr lang="en-GB"/>
        </a:p>
      </dgm:t>
    </dgm:pt>
    <dgm:pt modelId="{9F846B7E-820B-4EE9-A1B3-0436A53AAA10}">
      <dgm:prSet phldrT="[Text]"/>
      <dgm:spPr>
        <a:pattFill prst="dotGrid">
          <a:fgClr>
            <a:schemeClr val="accent6">
              <a:lumMod val="60000"/>
              <a:lumOff val="40000"/>
            </a:schemeClr>
          </a:fgClr>
          <a:bgClr>
            <a:schemeClr val="accent6">
              <a:lumMod val="20000"/>
              <a:lumOff val="80000"/>
            </a:schemeClr>
          </a:bgClr>
        </a:pattFill>
        <a:ln w="38100">
          <a:solidFill>
            <a:schemeClr val="accent6">
              <a:lumMod val="75000"/>
            </a:schemeClr>
          </a:solidFill>
        </a:ln>
      </dgm:spPr>
      <dgm:t>
        <a:bodyPr/>
        <a:lstStyle/>
        <a:p>
          <a:pPr rtl="0"/>
          <a:r>
            <a:rPr lang="en-GB" b="1">
              <a:solidFill>
                <a:schemeClr val="tx1"/>
              </a:solidFill>
              <a:latin typeface="Calibri Light" panose="020F0302020204030204"/>
            </a:rPr>
            <a:t>Enhanced Implementation </a:t>
          </a:r>
          <a:r>
            <a:rPr lang="en-GB">
              <a:solidFill>
                <a:schemeClr val="tx1"/>
              </a:solidFill>
            </a:rPr>
            <a:t>and Monitoring</a:t>
          </a:r>
          <a:r>
            <a:rPr lang="en-GB">
              <a:solidFill>
                <a:schemeClr val="tx1"/>
              </a:solidFill>
              <a:latin typeface="Calibri Light" panose="020F0302020204030204"/>
            </a:rPr>
            <a:t> </a:t>
          </a:r>
          <a:endParaRPr lang="en-GB">
            <a:solidFill>
              <a:schemeClr val="tx1"/>
            </a:solidFill>
          </a:endParaRPr>
        </a:p>
      </dgm:t>
    </dgm:pt>
    <dgm:pt modelId="{511FF53C-DDD1-48D8-848F-BCEEB3994267}" type="parTrans" cxnId="{70014487-177E-43C2-8B94-458EDEC76F47}">
      <dgm:prSet/>
      <dgm:spPr/>
      <dgm:t>
        <a:bodyPr/>
        <a:lstStyle/>
        <a:p>
          <a:endParaRPr lang="en-GB"/>
        </a:p>
      </dgm:t>
    </dgm:pt>
    <dgm:pt modelId="{0E8C4713-7798-476B-B77C-1916BC2020D8}" type="sibTrans" cxnId="{70014487-177E-43C2-8B94-458EDEC76F47}">
      <dgm:prSet/>
      <dgm:spPr/>
      <dgm:t>
        <a:bodyPr/>
        <a:lstStyle/>
        <a:p>
          <a:endParaRPr lang="en-GB"/>
        </a:p>
      </dgm:t>
    </dgm:pt>
    <dgm:pt modelId="{8429AA7B-F25E-4B96-AF0C-AB69AE55BC8D}">
      <dgm:prSet phldrT="[Text]"/>
      <dgm:spPr/>
      <dgm:t>
        <a:bodyPr/>
        <a:lstStyle/>
        <a:p>
          <a:r>
            <a:rPr lang="en-GB"/>
            <a:t>Promote automation and data-sharing</a:t>
          </a:r>
        </a:p>
      </dgm:t>
    </dgm:pt>
    <dgm:pt modelId="{19915B83-FA30-405D-9428-2FBB5BDD6AF1}" type="parTrans" cxnId="{810F807A-F150-4C53-A427-D4CB8E2913C8}">
      <dgm:prSet/>
      <dgm:spPr/>
      <dgm:t>
        <a:bodyPr/>
        <a:lstStyle/>
        <a:p>
          <a:endParaRPr lang="en-GB"/>
        </a:p>
      </dgm:t>
    </dgm:pt>
    <dgm:pt modelId="{E46A2A37-AE46-49D2-844B-5680EFE647C0}" type="sibTrans" cxnId="{810F807A-F150-4C53-A427-D4CB8E2913C8}">
      <dgm:prSet/>
      <dgm:spPr/>
      <dgm:t>
        <a:bodyPr/>
        <a:lstStyle/>
        <a:p>
          <a:endParaRPr lang="en-GB"/>
        </a:p>
      </dgm:t>
    </dgm:pt>
    <dgm:pt modelId="{3AB2FCBB-6296-4B37-9DC1-67E4E77ECE6D}">
      <dgm:prSet phldrT="[Text]"/>
      <dgm:spPr/>
      <dgm:t>
        <a:bodyPr/>
        <a:lstStyle/>
        <a:p>
          <a:r>
            <a:rPr lang="en-GB"/>
            <a:t>Align approaches among interested countries / donors</a:t>
          </a:r>
        </a:p>
      </dgm:t>
    </dgm:pt>
    <dgm:pt modelId="{66E00641-8702-4875-BEB3-3714BA107D4B}" type="parTrans" cxnId="{1E6C4700-E813-425B-93D9-10917CDACE58}">
      <dgm:prSet/>
      <dgm:spPr/>
      <dgm:t>
        <a:bodyPr/>
        <a:lstStyle/>
        <a:p>
          <a:endParaRPr lang="en-CA"/>
        </a:p>
      </dgm:t>
    </dgm:pt>
    <dgm:pt modelId="{BB4DB9E5-296A-4396-A6D4-7EAB04B64AA7}" type="sibTrans" cxnId="{1E6C4700-E813-425B-93D9-10917CDACE58}">
      <dgm:prSet/>
      <dgm:spPr/>
      <dgm:t>
        <a:bodyPr/>
        <a:lstStyle/>
        <a:p>
          <a:endParaRPr lang="en-CA"/>
        </a:p>
      </dgm:t>
    </dgm:pt>
    <dgm:pt modelId="{87FE1093-E258-4C65-8BEB-08E81FCB71E0}">
      <dgm:prSet phldrT="[Text]"/>
      <dgm:spPr/>
      <dgm:t>
        <a:bodyPr/>
        <a:lstStyle/>
        <a:p>
          <a:r>
            <a:rPr lang="en-GB"/>
            <a:t>Create efficiencies in aggregation and tracking progress</a:t>
          </a:r>
        </a:p>
      </dgm:t>
    </dgm:pt>
    <dgm:pt modelId="{FE4C6765-7F35-4ED2-A608-1F02475EDF57}" type="parTrans" cxnId="{89B424F7-2C12-4524-A840-492ACD73ECE6}">
      <dgm:prSet/>
      <dgm:spPr/>
      <dgm:t>
        <a:bodyPr/>
        <a:lstStyle/>
        <a:p>
          <a:endParaRPr lang="en-CA"/>
        </a:p>
      </dgm:t>
    </dgm:pt>
    <dgm:pt modelId="{7F36EE7E-BAF9-430F-84FE-B57C8E57C31D}" type="sibTrans" cxnId="{89B424F7-2C12-4524-A840-492ACD73ECE6}">
      <dgm:prSet/>
      <dgm:spPr/>
      <dgm:t>
        <a:bodyPr/>
        <a:lstStyle/>
        <a:p>
          <a:endParaRPr lang="en-CA"/>
        </a:p>
      </dgm:t>
    </dgm:pt>
    <dgm:pt modelId="{C39EEE56-F132-427D-81EB-6A65E78A47AE}">
      <dgm:prSet phldrT="[Text]"/>
      <dgm:spPr/>
      <dgm:t>
        <a:bodyPr/>
        <a:lstStyle/>
        <a:p>
          <a:r>
            <a:rPr lang="en-GB"/>
            <a:t>Transfer technology</a:t>
          </a:r>
        </a:p>
      </dgm:t>
    </dgm:pt>
    <dgm:pt modelId="{7AD69211-330E-4AAC-B7B0-C3E6BC22A873}" type="parTrans" cxnId="{B8765669-5A59-4661-9F73-E5C7C9AC1CB8}">
      <dgm:prSet/>
      <dgm:spPr/>
      <dgm:t>
        <a:bodyPr/>
        <a:lstStyle/>
        <a:p>
          <a:endParaRPr lang="en-CA"/>
        </a:p>
      </dgm:t>
    </dgm:pt>
    <dgm:pt modelId="{E2D7CA28-C181-4783-A3BA-60E0AB2E857F}" type="sibTrans" cxnId="{B8765669-5A59-4661-9F73-E5C7C9AC1CB8}">
      <dgm:prSet/>
      <dgm:spPr/>
      <dgm:t>
        <a:bodyPr/>
        <a:lstStyle/>
        <a:p>
          <a:endParaRPr lang="en-CA"/>
        </a:p>
      </dgm:t>
    </dgm:pt>
    <dgm:pt modelId="{B230858E-4B6C-4239-AE6B-43DD35AD28DF}">
      <dgm:prSet phldrT="[Text]"/>
      <dgm:spPr/>
      <dgm:t>
        <a:bodyPr/>
        <a:lstStyle/>
        <a:p>
          <a:r>
            <a:rPr lang="en-GB"/>
            <a:t>Supporting a network of actors</a:t>
          </a:r>
        </a:p>
      </dgm:t>
    </dgm:pt>
    <dgm:pt modelId="{3748A832-01F2-4682-A382-7C4174DA7022}" type="parTrans" cxnId="{6E5F36D5-34D1-4B7B-85FB-DACDEC9AFBF9}">
      <dgm:prSet/>
      <dgm:spPr/>
      <dgm:t>
        <a:bodyPr/>
        <a:lstStyle/>
        <a:p>
          <a:endParaRPr lang="en-CA"/>
        </a:p>
      </dgm:t>
    </dgm:pt>
    <dgm:pt modelId="{F875A445-8337-4B46-ABF0-B2B0EDEA3D45}" type="sibTrans" cxnId="{6E5F36D5-34D1-4B7B-85FB-DACDEC9AFBF9}">
      <dgm:prSet/>
      <dgm:spPr/>
      <dgm:t>
        <a:bodyPr/>
        <a:lstStyle/>
        <a:p>
          <a:endParaRPr lang="en-CA"/>
        </a:p>
      </dgm:t>
    </dgm:pt>
    <dgm:pt modelId="{8498E924-9DFA-44E4-AFD4-CF8C9A8E7DAA}">
      <dgm:prSet phldr="0"/>
      <dgm:spPr/>
      <dgm:t>
        <a:bodyPr/>
        <a:lstStyle/>
        <a:p>
          <a:pPr rtl="0"/>
          <a:r>
            <a:rPr lang="en-GB" b="0">
              <a:latin typeface="+mn-lt"/>
            </a:rPr>
            <a:t>Streamline workflows</a:t>
          </a:r>
        </a:p>
      </dgm:t>
    </dgm:pt>
    <dgm:pt modelId="{4F03F9F7-51BD-4701-ABCC-78E9419EFC98}" type="parTrans" cxnId="{E7D35E51-42B2-4FF6-8C54-C7A34C5B361A}">
      <dgm:prSet/>
      <dgm:spPr/>
    </dgm:pt>
    <dgm:pt modelId="{D7E98020-9BA8-4B3D-9D24-2188F3D018A6}" type="sibTrans" cxnId="{E7D35E51-42B2-4FF6-8C54-C7A34C5B361A}">
      <dgm:prSet/>
      <dgm:spPr/>
    </dgm:pt>
    <dgm:pt modelId="{08EFA858-C527-4593-B9DE-E87B7C411F20}">
      <dgm:prSet phldr="0"/>
      <dgm:spPr/>
      <dgm:t>
        <a:bodyPr/>
        <a:lstStyle/>
        <a:p>
          <a:pPr rtl="0"/>
          <a:r>
            <a:rPr lang="en-GB" b="0">
              <a:latin typeface="+mn-lt"/>
            </a:rPr>
            <a:t>Enhance transparency</a:t>
          </a:r>
        </a:p>
      </dgm:t>
    </dgm:pt>
    <dgm:pt modelId="{793CB67F-BD0E-4B94-9DD0-C9C989587960}" type="parTrans" cxnId="{C691B4B6-3E1E-4353-BDFE-335F026CF3D2}">
      <dgm:prSet/>
      <dgm:spPr/>
    </dgm:pt>
    <dgm:pt modelId="{157B313A-FAB2-4F94-B8FC-BA1C4B7B94F9}" type="sibTrans" cxnId="{C691B4B6-3E1E-4353-BDFE-335F026CF3D2}">
      <dgm:prSet/>
      <dgm:spPr/>
    </dgm:pt>
    <dgm:pt modelId="{3092ECAE-D9E1-4406-BB4E-6EC8AAB7EDEE}" type="pres">
      <dgm:prSet presAssocID="{0C8BADC0-865A-4C3F-8AAD-F3577E098B23}" presName="Name0" presStyleCnt="0">
        <dgm:presLayoutVars>
          <dgm:dir/>
          <dgm:animOne val="branch"/>
          <dgm:animLvl val="lvl"/>
        </dgm:presLayoutVars>
      </dgm:prSet>
      <dgm:spPr/>
    </dgm:pt>
    <dgm:pt modelId="{BDAA2237-24F2-4C7F-948B-48081BDACF6F}" type="pres">
      <dgm:prSet presAssocID="{95FE8ABD-FD4B-452B-8A92-4A40D624C5AB}" presName="chaos" presStyleCnt="0"/>
      <dgm:spPr/>
    </dgm:pt>
    <dgm:pt modelId="{ADC17096-DB05-4D68-AA8D-F6497C5A8954}" type="pres">
      <dgm:prSet presAssocID="{95FE8ABD-FD4B-452B-8A92-4A40D624C5AB}" presName="parTx1" presStyleLbl="revTx" presStyleIdx="0" presStyleCnt="3" custScaleX="32629"/>
      <dgm:spPr/>
    </dgm:pt>
    <dgm:pt modelId="{D944585C-BE65-43FD-B676-70F0BC9CF374}" type="pres">
      <dgm:prSet presAssocID="{95FE8ABD-FD4B-452B-8A92-4A40D624C5AB}" presName="desTx1" presStyleLbl="revTx" presStyleIdx="1" presStyleCnt="3" custScaleX="117397" custLinFactNeighborX="17335">
        <dgm:presLayoutVars>
          <dgm:bulletEnabled val="1"/>
        </dgm:presLayoutVars>
      </dgm:prSet>
      <dgm:spPr/>
    </dgm:pt>
    <dgm:pt modelId="{B4A16CFB-9557-44DF-8901-3AC3125481FC}" type="pres">
      <dgm:prSet presAssocID="{95FE8ABD-FD4B-452B-8A92-4A40D624C5AB}" presName="c1" presStyleLbl="node1" presStyleIdx="0" presStyleCnt="19"/>
      <dgm:spPr/>
    </dgm:pt>
    <dgm:pt modelId="{4ACF7B73-3A8C-4C15-A9B1-43FE93D468B6}" type="pres">
      <dgm:prSet presAssocID="{95FE8ABD-FD4B-452B-8A92-4A40D624C5AB}" presName="c2" presStyleLbl="node1" presStyleIdx="1" presStyleCnt="19"/>
      <dgm:spPr/>
    </dgm:pt>
    <dgm:pt modelId="{3B55CC70-8121-4727-B4A1-9D743BABD347}" type="pres">
      <dgm:prSet presAssocID="{95FE8ABD-FD4B-452B-8A92-4A40D624C5AB}" presName="c3" presStyleLbl="node1" presStyleIdx="2" presStyleCnt="19"/>
      <dgm:spPr/>
    </dgm:pt>
    <dgm:pt modelId="{2BFCD7BC-AC57-436E-AF63-B050729E64D6}" type="pres">
      <dgm:prSet presAssocID="{95FE8ABD-FD4B-452B-8A92-4A40D624C5AB}" presName="c4" presStyleLbl="node1" presStyleIdx="3" presStyleCnt="19"/>
      <dgm:spPr/>
    </dgm:pt>
    <dgm:pt modelId="{73AF3202-203E-437A-84D1-CA4B33992E5F}" type="pres">
      <dgm:prSet presAssocID="{95FE8ABD-FD4B-452B-8A92-4A40D624C5AB}" presName="c5" presStyleLbl="node1" presStyleIdx="4" presStyleCnt="19"/>
      <dgm:spPr/>
    </dgm:pt>
    <dgm:pt modelId="{5997B774-811E-4A87-8462-0A4F669B18C2}" type="pres">
      <dgm:prSet presAssocID="{95FE8ABD-FD4B-452B-8A92-4A40D624C5AB}" presName="c6" presStyleLbl="node1" presStyleIdx="5" presStyleCnt="19"/>
      <dgm:spPr/>
    </dgm:pt>
    <dgm:pt modelId="{2342451D-D4A9-4409-8A74-1117C4B41B64}" type="pres">
      <dgm:prSet presAssocID="{95FE8ABD-FD4B-452B-8A92-4A40D624C5AB}" presName="c7" presStyleLbl="node1" presStyleIdx="6" presStyleCnt="19"/>
      <dgm:spPr/>
    </dgm:pt>
    <dgm:pt modelId="{C753E362-E3C7-43E1-9A2B-7D77F6FA26F1}" type="pres">
      <dgm:prSet presAssocID="{95FE8ABD-FD4B-452B-8A92-4A40D624C5AB}" presName="c8" presStyleLbl="node1" presStyleIdx="7" presStyleCnt="19"/>
      <dgm:spPr/>
    </dgm:pt>
    <dgm:pt modelId="{FC790A65-6006-44F9-90A9-211CCA71DB22}" type="pres">
      <dgm:prSet presAssocID="{95FE8ABD-FD4B-452B-8A92-4A40D624C5AB}" presName="c9" presStyleLbl="node1" presStyleIdx="8" presStyleCnt="19"/>
      <dgm:spPr/>
    </dgm:pt>
    <dgm:pt modelId="{7FBA31AA-047A-4366-9139-698E305B034B}" type="pres">
      <dgm:prSet presAssocID="{95FE8ABD-FD4B-452B-8A92-4A40D624C5AB}" presName="c10" presStyleLbl="node1" presStyleIdx="9" presStyleCnt="19"/>
      <dgm:spPr/>
    </dgm:pt>
    <dgm:pt modelId="{11933193-32FE-4828-9BA6-6E76F740D074}" type="pres">
      <dgm:prSet presAssocID="{95FE8ABD-FD4B-452B-8A92-4A40D624C5AB}" presName="c11" presStyleLbl="node1" presStyleIdx="10" presStyleCnt="19"/>
      <dgm:spPr/>
    </dgm:pt>
    <dgm:pt modelId="{11BAB2FC-A4EF-4813-B311-029C53D1CE26}" type="pres">
      <dgm:prSet presAssocID="{95FE8ABD-FD4B-452B-8A92-4A40D624C5AB}" presName="c12" presStyleLbl="node1" presStyleIdx="11" presStyleCnt="19"/>
      <dgm:spPr/>
    </dgm:pt>
    <dgm:pt modelId="{0FDF96E7-2874-4B4E-AA5C-FF6B92C75FD9}" type="pres">
      <dgm:prSet presAssocID="{95FE8ABD-FD4B-452B-8A92-4A40D624C5AB}" presName="c13" presStyleLbl="node1" presStyleIdx="12" presStyleCnt="19"/>
      <dgm:spPr/>
    </dgm:pt>
    <dgm:pt modelId="{36DF5290-B73E-4285-B180-333514A6BC20}" type="pres">
      <dgm:prSet presAssocID="{95FE8ABD-FD4B-452B-8A92-4A40D624C5AB}" presName="c14" presStyleLbl="node1" presStyleIdx="13" presStyleCnt="19"/>
      <dgm:spPr/>
    </dgm:pt>
    <dgm:pt modelId="{DE610110-F5A9-461B-846F-52A312C81C06}" type="pres">
      <dgm:prSet presAssocID="{95FE8ABD-FD4B-452B-8A92-4A40D624C5AB}" presName="c15" presStyleLbl="node1" presStyleIdx="14" presStyleCnt="19"/>
      <dgm:spPr/>
    </dgm:pt>
    <dgm:pt modelId="{D2C3042E-AA47-4A15-BEA2-EE04691B3EAD}" type="pres">
      <dgm:prSet presAssocID="{95FE8ABD-FD4B-452B-8A92-4A40D624C5AB}" presName="c16" presStyleLbl="node1" presStyleIdx="15" presStyleCnt="19"/>
      <dgm:spPr/>
    </dgm:pt>
    <dgm:pt modelId="{7C3A089B-DF33-4319-B22B-0748AEF61B25}" type="pres">
      <dgm:prSet presAssocID="{95FE8ABD-FD4B-452B-8A92-4A40D624C5AB}" presName="c17" presStyleLbl="node1" presStyleIdx="16" presStyleCnt="19"/>
      <dgm:spPr/>
    </dgm:pt>
    <dgm:pt modelId="{D56A1D1B-F50A-466F-868C-BCC9BEB052DC}" type="pres">
      <dgm:prSet presAssocID="{95FE8ABD-FD4B-452B-8A92-4A40D624C5AB}" presName="c18" presStyleLbl="node1" presStyleIdx="17" presStyleCnt="19"/>
      <dgm:spPr/>
    </dgm:pt>
    <dgm:pt modelId="{61C7AF40-4805-462D-B6FD-CF006A7E6EBE}" type="pres">
      <dgm:prSet presAssocID="{618D4A04-50EC-4FD9-8705-91AD6A640609}" presName="chevronComposite1" presStyleCnt="0"/>
      <dgm:spPr/>
    </dgm:pt>
    <dgm:pt modelId="{684CB69F-78F7-4C1C-ADFE-EFE4C2C8C192}" type="pres">
      <dgm:prSet presAssocID="{618D4A04-50EC-4FD9-8705-91AD6A640609}" presName="chevron1" presStyleLbl="sibTrans2D1" presStyleIdx="0" presStyleCnt="2"/>
      <dgm:spPr/>
    </dgm:pt>
    <dgm:pt modelId="{961C3D6A-EE46-43C9-AB4F-20B24030A0C8}" type="pres">
      <dgm:prSet presAssocID="{618D4A04-50EC-4FD9-8705-91AD6A640609}" presName="spChevron1" presStyleCnt="0"/>
      <dgm:spPr/>
    </dgm:pt>
    <dgm:pt modelId="{FC8437B7-DD16-4588-AA18-145FBFD2086C}" type="pres">
      <dgm:prSet presAssocID="{618D4A04-50EC-4FD9-8705-91AD6A640609}" presName="overlap" presStyleCnt="0"/>
      <dgm:spPr/>
    </dgm:pt>
    <dgm:pt modelId="{B8C30019-5545-4C3F-B417-42E7C9FC7B60}" type="pres">
      <dgm:prSet presAssocID="{618D4A04-50EC-4FD9-8705-91AD6A640609}" presName="chevronComposite2" presStyleCnt="0"/>
      <dgm:spPr/>
    </dgm:pt>
    <dgm:pt modelId="{4C2CBA89-70ED-46DE-8DD6-47DE098EF9C7}" type="pres">
      <dgm:prSet presAssocID="{618D4A04-50EC-4FD9-8705-91AD6A640609}" presName="chevron2" presStyleLbl="sibTrans2D1" presStyleIdx="1" presStyleCnt="2"/>
      <dgm:spPr/>
    </dgm:pt>
    <dgm:pt modelId="{E8897DFC-215F-4BE2-AE3E-732F1E8AA3A6}" type="pres">
      <dgm:prSet presAssocID="{618D4A04-50EC-4FD9-8705-91AD6A640609}" presName="spChevron2" presStyleCnt="0"/>
      <dgm:spPr/>
    </dgm:pt>
    <dgm:pt modelId="{AD7C9539-CD3E-47C2-8BAC-1B4C024FD4ED}" type="pres">
      <dgm:prSet presAssocID="{9F846B7E-820B-4EE9-A1B3-0436A53AAA10}" presName="last" presStyleCnt="0"/>
      <dgm:spPr/>
    </dgm:pt>
    <dgm:pt modelId="{4E1402B0-C6FE-4AFB-8106-128F7CA88D72}" type="pres">
      <dgm:prSet presAssocID="{9F846B7E-820B-4EE9-A1B3-0436A53AAA10}" presName="circleTx" presStyleLbl="node1" presStyleIdx="18" presStyleCnt="19"/>
      <dgm:spPr/>
    </dgm:pt>
    <dgm:pt modelId="{BEDDC93D-0085-419E-A0B4-251EE8D6E67C}" type="pres">
      <dgm:prSet presAssocID="{9F846B7E-820B-4EE9-A1B3-0436A53AAA10}" presName="desTxN" presStyleLbl="revTx" presStyleIdx="2" presStyleCnt="3" custScaleX="122508" custLinFactNeighborX="19857">
        <dgm:presLayoutVars>
          <dgm:bulletEnabled val="1"/>
        </dgm:presLayoutVars>
      </dgm:prSet>
      <dgm:spPr/>
    </dgm:pt>
    <dgm:pt modelId="{7DF08C4B-1AA1-40E7-BF3A-6469B4C705A4}" type="pres">
      <dgm:prSet presAssocID="{9F846B7E-820B-4EE9-A1B3-0436A53AAA10}" presName="spN" presStyleCnt="0"/>
      <dgm:spPr/>
    </dgm:pt>
  </dgm:ptLst>
  <dgm:cxnLst>
    <dgm:cxn modelId="{1E6C4700-E813-425B-93D9-10917CDACE58}" srcId="{95FE8ABD-FD4B-452B-8A92-4A40D624C5AB}" destId="{3AB2FCBB-6296-4B37-9DC1-67E4E77ECE6D}" srcOrd="3" destOrd="0" parTransId="{66E00641-8702-4875-BEB3-3714BA107D4B}" sibTransId="{BB4DB9E5-296A-4396-A6D4-7EAB04B64AA7}"/>
    <dgm:cxn modelId="{D2995817-2A91-47DC-A25E-344DC40FDD4E}" type="presOf" srcId="{C39EEE56-F132-427D-81EB-6A65E78A47AE}" destId="{D944585C-BE65-43FD-B676-70F0BC9CF374}" srcOrd="0" destOrd="2" presId="urn:microsoft.com/office/officeart/2009/3/layout/RandomtoResultProcess"/>
    <dgm:cxn modelId="{479A5A28-0360-4BCA-85B9-69BE66CC6533}" type="presOf" srcId="{95FE8ABD-FD4B-452B-8A92-4A40D624C5AB}" destId="{ADC17096-DB05-4D68-AA8D-F6497C5A8954}" srcOrd="0" destOrd="0" presId="urn:microsoft.com/office/officeart/2009/3/layout/RandomtoResultProcess"/>
    <dgm:cxn modelId="{FA1A922F-5334-4C08-9300-B27930668B23}" type="presOf" srcId="{93ED08A5-BB97-4030-B745-B2B3C48BA576}" destId="{D944585C-BE65-43FD-B676-70F0BC9CF374}" srcOrd="0" destOrd="1" presId="urn:microsoft.com/office/officeart/2009/3/layout/RandomtoResultProcess"/>
    <dgm:cxn modelId="{981ECA30-EEAC-4AC9-8E20-A7921F828381}" type="presOf" srcId="{87FE1093-E258-4C65-8BEB-08E81FCB71E0}" destId="{BEDDC93D-0085-419E-A0B4-251EE8D6E67C}" srcOrd="0" destOrd="2" presId="urn:microsoft.com/office/officeart/2009/3/layout/RandomtoResultProcess"/>
    <dgm:cxn modelId="{B8765669-5A59-4661-9F73-E5C7C9AC1CB8}" srcId="{95FE8ABD-FD4B-452B-8A92-4A40D624C5AB}" destId="{C39EEE56-F132-427D-81EB-6A65E78A47AE}" srcOrd="2" destOrd="0" parTransId="{7AD69211-330E-4AAC-B7B0-C3E6BC22A873}" sibTransId="{E2D7CA28-C181-4783-A3BA-60E0AB2E857F}"/>
    <dgm:cxn modelId="{7239444F-A3EF-47A0-B8ED-51FF884FE115}" type="presOf" srcId="{9F846B7E-820B-4EE9-A1B3-0436A53AAA10}" destId="{4E1402B0-C6FE-4AFB-8106-128F7CA88D72}" srcOrd="0" destOrd="0" presId="urn:microsoft.com/office/officeart/2009/3/layout/RandomtoResultProcess"/>
    <dgm:cxn modelId="{333AB970-49E2-4B11-B826-66F4A1A9C460}" type="presOf" srcId="{B230858E-4B6C-4239-AE6B-43DD35AD28DF}" destId="{BEDDC93D-0085-419E-A0B4-251EE8D6E67C}" srcOrd="0" destOrd="0" presId="urn:microsoft.com/office/officeart/2009/3/layout/RandomtoResultProcess"/>
    <dgm:cxn modelId="{E7D35E51-42B2-4FF6-8C54-C7A34C5B361A}" srcId="{9F846B7E-820B-4EE9-A1B3-0436A53AAA10}" destId="{8498E924-9DFA-44E4-AFD4-CF8C9A8E7DAA}" srcOrd="3" destOrd="0" parTransId="{4F03F9F7-51BD-4701-ABCC-78E9419EFC98}" sibTransId="{D7E98020-9BA8-4B3D-9D24-2188F3D018A6}"/>
    <dgm:cxn modelId="{810F807A-F150-4C53-A427-D4CB8E2913C8}" srcId="{9F846B7E-820B-4EE9-A1B3-0436A53AAA10}" destId="{8429AA7B-F25E-4B96-AF0C-AB69AE55BC8D}" srcOrd="1" destOrd="0" parTransId="{19915B83-FA30-405D-9428-2FBB5BDD6AF1}" sibTransId="{E46A2A37-AE46-49D2-844B-5680EFE647C0}"/>
    <dgm:cxn modelId="{C0C2EB7C-CA37-4087-A625-6332FAFC8F2F}" type="presOf" srcId="{08EFA858-C527-4593-B9DE-E87B7C411F20}" destId="{BEDDC93D-0085-419E-A0B4-251EE8D6E67C}" srcOrd="0" destOrd="4" presId="urn:microsoft.com/office/officeart/2009/3/layout/RandomtoResultProcess"/>
    <dgm:cxn modelId="{8E47CD81-8307-4812-B274-E68C5EAA78DF}" type="presOf" srcId="{0C8BADC0-865A-4C3F-8AAD-F3577E098B23}" destId="{3092ECAE-D9E1-4406-BB4E-6EC8AAB7EDEE}" srcOrd="0" destOrd="0" presId="urn:microsoft.com/office/officeart/2009/3/layout/RandomtoResultProcess"/>
    <dgm:cxn modelId="{70014487-177E-43C2-8B94-458EDEC76F47}" srcId="{0C8BADC0-865A-4C3F-8AAD-F3577E098B23}" destId="{9F846B7E-820B-4EE9-A1B3-0436A53AAA10}" srcOrd="1" destOrd="0" parTransId="{511FF53C-DDD1-48D8-848F-BCEEB3994267}" sibTransId="{0E8C4713-7798-476B-B77C-1916BC2020D8}"/>
    <dgm:cxn modelId="{DC39298E-2E92-44A0-8090-15D47953057C}" type="presOf" srcId="{8498E924-9DFA-44E4-AFD4-CF8C9A8E7DAA}" destId="{BEDDC93D-0085-419E-A0B4-251EE8D6E67C}" srcOrd="0" destOrd="3" presId="urn:microsoft.com/office/officeart/2009/3/layout/RandomtoResultProcess"/>
    <dgm:cxn modelId="{5743D5A8-0BD2-4F4D-A26F-F0BDEDA843C2}" srcId="{95FE8ABD-FD4B-452B-8A92-4A40D624C5AB}" destId="{93ED08A5-BB97-4030-B745-B2B3C48BA576}" srcOrd="1" destOrd="0" parTransId="{6F7D04F6-D138-46F7-B9CD-DD2EBA5FA6F3}" sibTransId="{C361D4F2-41CA-46CA-860F-99B05F97A021}"/>
    <dgm:cxn modelId="{967747B3-7341-4BB0-924C-D91C8C65FADB}" srcId="{95FE8ABD-FD4B-452B-8A92-4A40D624C5AB}" destId="{39CD055B-5D7F-49B4-8BA0-E79EB8D84CF8}" srcOrd="0" destOrd="0" parTransId="{18FDEB92-940D-4A03-B0F7-9FAB3517D5D0}" sibTransId="{3FD4D18B-9B22-41FB-97F8-6085841CADF2}"/>
    <dgm:cxn modelId="{C691B4B6-3E1E-4353-BDFE-335F026CF3D2}" srcId="{9F846B7E-820B-4EE9-A1B3-0436A53AAA10}" destId="{08EFA858-C527-4593-B9DE-E87B7C411F20}" srcOrd="4" destOrd="0" parTransId="{793CB67F-BD0E-4B94-9DD0-C9C989587960}" sibTransId="{157B313A-FAB2-4F94-B8FC-BA1C4B7B94F9}"/>
    <dgm:cxn modelId="{ED86E3B7-CF7C-4628-943E-88D23557BF6F}" type="presOf" srcId="{39CD055B-5D7F-49B4-8BA0-E79EB8D84CF8}" destId="{D944585C-BE65-43FD-B676-70F0BC9CF374}" srcOrd="0" destOrd="0" presId="urn:microsoft.com/office/officeart/2009/3/layout/RandomtoResultProcess"/>
    <dgm:cxn modelId="{8C9AD0BE-4B80-4C6C-BDB8-EF73624697E9}" type="presOf" srcId="{8429AA7B-F25E-4B96-AF0C-AB69AE55BC8D}" destId="{BEDDC93D-0085-419E-A0B4-251EE8D6E67C}" srcOrd="0" destOrd="1" presId="urn:microsoft.com/office/officeart/2009/3/layout/RandomtoResultProcess"/>
    <dgm:cxn modelId="{436AAFC5-E7C6-4903-AB78-898A821B3E4A}" srcId="{0C8BADC0-865A-4C3F-8AAD-F3577E098B23}" destId="{95FE8ABD-FD4B-452B-8A92-4A40D624C5AB}" srcOrd="0" destOrd="0" parTransId="{F7CBDBF5-53E6-4A10-A566-01BA3E90FF54}" sibTransId="{618D4A04-50EC-4FD9-8705-91AD6A640609}"/>
    <dgm:cxn modelId="{6E5F36D5-34D1-4B7B-85FB-DACDEC9AFBF9}" srcId="{9F846B7E-820B-4EE9-A1B3-0436A53AAA10}" destId="{B230858E-4B6C-4239-AE6B-43DD35AD28DF}" srcOrd="0" destOrd="0" parTransId="{3748A832-01F2-4682-A382-7C4174DA7022}" sibTransId="{F875A445-8337-4B46-ABF0-B2B0EDEA3D45}"/>
    <dgm:cxn modelId="{10AAA1F4-8244-4042-95E6-5470347EB12C}" type="presOf" srcId="{3AB2FCBB-6296-4B37-9DC1-67E4E77ECE6D}" destId="{D944585C-BE65-43FD-B676-70F0BC9CF374}" srcOrd="0" destOrd="3" presId="urn:microsoft.com/office/officeart/2009/3/layout/RandomtoResultProcess"/>
    <dgm:cxn modelId="{89B424F7-2C12-4524-A840-492ACD73ECE6}" srcId="{9F846B7E-820B-4EE9-A1B3-0436A53AAA10}" destId="{87FE1093-E258-4C65-8BEB-08E81FCB71E0}" srcOrd="2" destOrd="0" parTransId="{FE4C6765-7F35-4ED2-A608-1F02475EDF57}" sibTransId="{7F36EE7E-BAF9-430F-84FE-B57C8E57C31D}"/>
    <dgm:cxn modelId="{3042D176-9327-4610-9A57-9DF489974425}" type="presParOf" srcId="{3092ECAE-D9E1-4406-BB4E-6EC8AAB7EDEE}" destId="{BDAA2237-24F2-4C7F-948B-48081BDACF6F}" srcOrd="0" destOrd="0" presId="urn:microsoft.com/office/officeart/2009/3/layout/RandomtoResultProcess"/>
    <dgm:cxn modelId="{18303400-615E-4C63-BAD8-CF350631C487}" type="presParOf" srcId="{BDAA2237-24F2-4C7F-948B-48081BDACF6F}" destId="{ADC17096-DB05-4D68-AA8D-F6497C5A8954}" srcOrd="0" destOrd="0" presId="urn:microsoft.com/office/officeart/2009/3/layout/RandomtoResultProcess"/>
    <dgm:cxn modelId="{C7A3310E-5C39-4D94-8A0D-79E9601CF9A8}" type="presParOf" srcId="{BDAA2237-24F2-4C7F-948B-48081BDACF6F}" destId="{D944585C-BE65-43FD-B676-70F0BC9CF374}" srcOrd="1" destOrd="0" presId="urn:microsoft.com/office/officeart/2009/3/layout/RandomtoResultProcess"/>
    <dgm:cxn modelId="{F7F7355C-0EFA-4B14-AE16-28934801C106}" type="presParOf" srcId="{BDAA2237-24F2-4C7F-948B-48081BDACF6F}" destId="{B4A16CFB-9557-44DF-8901-3AC3125481FC}" srcOrd="2" destOrd="0" presId="urn:microsoft.com/office/officeart/2009/3/layout/RandomtoResultProcess"/>
    <dgm:cxn modelId="{D31C0779-23ED-4A3E-8E7C-37F6C1A87074}" type="presParOf" srcId="{BDAA2237-24F2-4C7F-948B-48081BDACF6F}" destId="{4ACF7B73-3A8C-4C15-A9B1-43FE93D468B6}" srcOrd="3" destOrd="0" presId="urn:microsoft.com/office/officeart/2009/3/layout/RandomtoResultProcess"/>
    <dgm:cxn modelId="{FEB38EF0-75E5-4A8E-A331-3AF49B84BA8F}" type="presParOf" srcId="{BDAA2237-24F2-4C7F-948B-48081BDACF6F}" destId="{3B55CC70-8121-4727-B4A1-9D743BABD347}" srcOrd="4" destOrd="0" presId="urn:microsoft.com/office/officeart/2009/3/layout/RandomtoResultProcess"/>
    <dgm:cxn modelId="{BB09434D-5F32-448E-B5B9-16A125D15BB6}" type="presParOf" srcId="{BDAA2237-24F2-4C7F-948B-48081BDACF6F}" destId="{2BFCD7BC-AC57-436E-AF63-B050729E64D6}" srcOrd="5" destOrd="0" presId="urn:microsoft.com/office/officeart/2009/3/layout/RandomtoResultProcess"/>
    <dgm:cxn modelId="{8EB7458D-4C06-42C3-9653-751476813E6B}" type="presParOf" srcId="{BDAA2237-24F2-4C7F-948B-48081BDACF6F}" destId="{73AF3202-203E-437A-84D1-CA4B33992E5F}" srcOrd="6" destOrd="0" presId="urn:microsoft.com/office/officeart/2009/3/layout/RandomtoResultProcess"/>
    <dgm:cxn modelId="{9E2135E1-727B-4A5C-9BB6-ED5F7EE51FBF}" type="presParOf" srcId="{BDAA2237-24F2-4C7F-948B-48081BDACF6F}" destId="{5997B774-811E-4A87-8462-0A4F669B18C2}" srcOrd="7" destOrd="0" presId="urn:microsoft.com/office/officeart/2009/3/layout/RandomtoResultProcess"/>
    <dgm:cxn modelId="{D5028C55-CAD0-4BEB-A14A-2D8E7DC8168A}" type="presParOf" srcId="{BDAA2237-24F2-4C7F-948B-48081BDACF6F}" destId="{2342451D-D4A9-4409-8A74-1117C4B41B64}" srcOrd="8" destOrd="0" presId="urn:microsoft.com/office/officeart/2009/3/layout/RandomtoResultProcess"/>
    <dgm:cxn modelId="{649F5F83-8B73-4527-9DB0-E909D8EFA612}" type="presParOf" srcId="{BDAA2237-24F2-4C7F-948B-48081BDACF6F}" destId="{C753E362-E3C7-43E1-9A2B-7D77F6FA26F1}" srcOrd="9" destOrd="0" presId="urn:microsoft.com/office/officeart/2009/3/layout/RandomtoResultProcess"/>
    <dgm:cxn modelId="{CDA80DB2-05AC-4E31-BC6E-3D6E67FFC948}" type="presParOf" srcId="{BDAA2237-24F2-4C7F-948B-48081BDACF6F}" destId="{FC790A65-6006-44F9-90A9-211CCA71DB22}" srcOrd="10" destOrd="0" presId="urn:microsoft.com/office/officeart/2009/3/layout/RandomtoResultProcess"/>
    <dgm:cxn modelId="{65CB205F-79A2-4AEF-B714-9AC6ACC904B6}" type="presParOf" srcId="{BDAA2237-24F2-4C7F-948B-48081BDACF6F}" destId="{7FBA31AA-047A-4366-9139-698E305B034B}" srcOrd="11" destOrd="0" presId="urn:microsoft.com/office/officeart/2009/3/layout/RandomtoResultProcess"/>
    <dgm:cxn modelId="{A60F681D-D7C2-44D7-BD4F-553BFAF2FF3D}" type="presParOf" srcId="{BDAA2237-24F2-4C7F-948B-48081BDACF6F}" destId="{11933193-32FE-4828-9BA6-6E76F740D074}" srcOrd="12" destOrd="0" presId="urn:microsoft.com/office/officeart/2009/3/layout/RandomtoResultProcess"/>
    <dgm:cxn modelId="{2EA0D4A5-44B0-4F5B-870D-10CE029D4D3E}" type="presParOf" srcId="{BDAA2237-24F2-4C7F-948B-48081BDACF6F}" destId="{11BAB2FC-A4EF-4813-B311-029C53D1CE26}" srcOrd="13" destOrd="0" presId="urn:microsoft.com/office/officeart/2009/3/layout/RandomtoResultProcess"/>
    <dgm:cxn modelId="{069859AF-40D4-4BBA-A774-1169E69194CF}" type="presParOf" srcId="{BDAA2237-24F2-4C7F-948B-48081BDACF6F}" destId="{0FDF96E7-2874-4B4E-AA5C-FF6B92C75FD9}" srcOrd="14" destOrd="0" presId="urn:microsoft.com/office/officeart/2009/3/layout/RandomtoResultProcess"/>
    <dgm:cxn modelId="{8249DF10-5AC9-47A0-8871-0EACB0DEDF29}" type="presParOf" srcId="{BDAA2237-24F2-4C7F-948B-48081BDACF6F}" destId="{36DF5290-B73E-4285-B180-333514A6BC20}" srcOrd="15" destOrd="0" presId="urn:microsoft.com/office/officeart/2009/3/layout/RandomtoResultProcess"/>
    <dgm:cxn modelId="{75605EFC-781C-4A42-B8B9-BF824AF40C36}" type="presParOf" srcId="{BDAA2237-24F2-4C7F-948B-48081BDACF6F}" destId="{DE610110-F5A9-461B-846F-52A312C81C06}" srcOrd="16" destOrd="0" presId="urn:microsoft.com/office/officeart/2009/3/layout/RandomtoResultProcess"/>
    <dgm:cxn modelId="{2BF6B5CF-BDDB-4448-BE48-9806B77D67F7}" type="presParOf" srcId="{BDAA2237-24F2-4C7F-948B-48081BDACF6F}" destId="{D2C3042E-AA47-4A15-BEA2-EE04691B3EAD}" srcOrd="17" destOrd="0" presId="urn:microsoft.com/office/officeart/2009/3/layout/RandomtoResultProcess"/>
    <dgm:cxn modelId="{9056568E-3370-4F2C-B694-BD38E1FCC187}" type="presParOf" srcId="{BDAA2237-24F2-4C7F-948B-48081BDACF6F}" destId="{7C3A089B-DF33-4319-B22B-0748AEF61B25}" srcOrd="18" destOrd="0" presId="urn:microsoft.com/office/officeart/2009/3/layout/RandomtoResultProcess"/>
    <dgm:cxn modelId="{3A316710-F6DB-45BC-AF04-2738A744A1F1}" type="presParOf" srcId="{BDAA2237-24F2-4C7F-948B-48081BDACF6F}" destId="{D56A1D1B-F50A-466F-868C-BCC9BEB052DC}" srcOrd="19" destOrd="0" presId="urn:microsoft.com/office/officeart/2009/3/layout/RandomtoResultProcess"/>
    <dgm:cxn modelId="{C5D30805-DD54-4FA5-AB7C-296F9F2C2D22}" type="presParOf" srcId="{3092ECAE-D9E1-4406-BB4E-6EC8AAB7EDEE}" destId="{61C7AF40-4805-462D-B6FD-CF006A7E6EBE}" srcOrd="1" destOrd="0" presId="urn:microsoft.com/office/officeart/2009/3/layout/RandomtoResultProcess"/>
    <dgm:cxn modelId="{B736F41B-376C-4286-B191-95632286B3BB}" type="presParOf" srcId="{61C7AF40-4805-462D-B6FD-CF006A7E6EBE}" destId="{684CB69F-78F7-4C1C-ADFE-EFE4C2C8C192}" srcOrd="0" destOrd="0" presId="urn:microsoft.com/office/officeart/2009/3/layout/RandomtoResultProcess"/>
    <dgm:cxn modelId="{424ACC1A-0ED5-4B86-960E-91EE54DEB90C}" type="presParOf" srcId="{61C7AF40-4805-462D-B6FD-CF006A7E6EBE}" destId="{961C3D6A-EE46-43C9-AB4F-20B24030A0C8}" srcOrd="1" destOrd="0" presId="urn:microsoft.com/office/officeart/2009/3/layout/RandomtoResultProcess"/>
    <dgm:cxn modelId="{6F4AEA54-EDC7-4179-9976-0CE66D2D67B8}" type="presParOf" srcId="{3092ECAE-D9E1-4406-BB4E-6EC8AAB7EDEE}" destId="{FC8437B7-DD16-4588-AA18-145FBFD2086C}" srcOrd="2" destOrd="0" presId="urn:microsoft.com/office/officeart/2009/3/layout/RandomtoResultProcess"/>
    <dgm:cxn modelId="{F6F69D4D-A667-49C0-9FA3-6A7869EEA09F}" type="presParOf" srcId="{3092ECAE-D9E1-4406-BB4E-6EC8AAB7EDEE}" destId="{B8C30019-5545-4C3F-B417-42E7C9FC7B60}" srcOrd="3" destOrd="0" presId="urn:microsoft.com/office/officeart/2009/3/layout/RandomtoResultProcess"/>
    <dgm:cxn modelId="{0546A188-379E-4B0A-A1ED-A77038450EAE}" type="presParOf" srcId="{B8C30019-5545-4C3F-B417-42E7C9FC7B60}" destId="{4C2CBA89-70ED-46DE-8DD6-47DE098EF9C7}" srcOrd="0" destOrd="0" presId="urn:microsoft.com/office/officeart/2009/3/layout/RandomtoResultProcess"/>
    <dgm:cxn modelId="{6A409EDE-5AFE-443C-837C-01517C7265CD}" type="presParOf" srcId="{B8C30019-5545-4C3F-B417-42E7C9FC7B60}" destId="{E8897DFC-215F-4BE2-AE3E-732F1E8AA3A6}" srcOrd="1" destOrd="0" presId="urn:microsoft.com/office/officeart/2009/3/layout/RandomtoResultProcess"/>
    <dgm:cxn modelId="{B30620C4-0953-4420-8850-B2C11E6C18B5}" type="presParOf" srcId="{3092ECAE-D9E1-4406-BB4E-6EC8AAB7EDEE}" destId="{AD7C9539-CD3E-47C2-8BAC-1B4C024FD4ED}" srcOrd="4" destOrd="0" presId="urn:microsoft.com/office/officeart/2009/3/layout/RandomtoResultProcess"/>
    <dgm:cxn modelId="{35EDEE94-BB57-436F-BD44-C2AD5932731D}" type="presParOf" srcId="{AD7C9539-CD3E-47C2-8BAC-1B4C024FD4ED}" destId="{4E1402B0-C6FE-4AFB-8106-128F7CA88D72}" srcOrd="0" destOrd="0" presId="urn:microsoft.com/office/officeart/2009/3/layout/RandomtoResultProcess"/>
    <dgm:cxn modelId="{E4A4639B-355C-4625-AAA7-BFED586D23BF}" type="presParOf" srcId="{AD7C9539-CD3E-47C2-8BAC-1B4C024FD4ED}" destId="{BEDDC93D-0085-419E-A0B4-251EE8D6E67C}" srcOrd="1" destOrd="0" presId="urn:microsoft.com/office/officeart/2009/3/layout/RandomtoResultProcess"/>
    <dgm:cxn modelId="{612BD0D4-6D22-4EBB-B8E2-A7E475890436}" type="presParOf" srcId="{AD7C9539-CD3E-47C2-8BAC-1B4C024FD4ED}" destId="{7DF08C4B-1AA1-40E7-BF3A-6469B4C705A4}" srcOrd="2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DD9AD41-9DBB-4A3C-B1D7-79E3AAC3578F}" type="doc">
      <dgm:prSet loTypeId="urn:microsoft.com/office/officeart/2005/8/layout/matrix2" loCatId="matrix" qsTypeId="urn:microsoft.com/office/officeart/2005/8/quickstyle/simple2" qsCatId="simple" csTypeId="urn:microsoft.com/office/officeart/2005/8/colors/accent6_2" csCatId="accent6" phldr="1"/>
      <dgm:spPr/>
      <dgm:t>
        <a:bodyPr/>
        <a:lstStyle/>
        <a:p>
          <a:endParaRPr lang="en-CA"/>
        </a:p>
      </dgm:t>
    </dgm:pt>
    <dgm:pt modelId="{F934152E-DC5C-4FE2-8D2C-72ED1AC4F81E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CA"/>
            <a:t>Invest in national data</a:t>
          </a:r>
        </a:p>
      </dgm:t>
    </dgm:pt>
    <dgm:pt modelId="{174A113E-2E9E-41D3-B7C1-E6421172C0BA}" type="parTrans" cxnId="{7D501C6D-2827-4B05-8FAA-C987009C8D51}">
      <dgm:prSet/>
      <dgm:spPr/>
      <dgm:t>
        <a:bodyPr/>
        <a:lstStyle/>
        <a:p>
          <a:endParaRPr lang="en-CA"/>
        </a:p>
      </dgm:t>
    </dgm:pt>
    <dgm:pt modelId="{6F01155E-86C2-4805-93C9-4265BF39994F}" type="sibTrans" cxnId="{7D501C6D-2827-4B05-8FAA-C987009C8D51}">
      <dgm:prSet/>
      <dgm:spPr/>
      <dgm:t>
        <a:bodyPr/>
        <a:lstStyle/>
        <a:p>
          <a:endParaRPr lang="en-CA"/>
        </a:p>
      </dgm:t>
    </dgm:pt>
    <dgm:pt modelId="{CE4034D4-21FE-4D46-8048-49B3E23ECAEE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CA"/>
            <a:t>Drive coherence in data standards</a:t>
          </a:r>
        </a:p>
      </dgm:t>
    </dgm:pt>
    <dgm:pt modelId="{4A43EFAF-EDC8-46DA-9488-1CAEF542741D}" type="parTrans" cxnId="{C51CE596-2430-4BC6-870E-206220FE5323}">
      <dgm:prSet/>
      <dgm:spPr/>
      <dgm:t>
        <a:bodyPr/>
        <a:lstStyle/>
        <a:p>
          <a:endParaRPr lang="en-CA"/>
        </a:p>
      </dgm:t>
    </dgm:pt>
    <dgm:pt modelId="{BD42D6C8-B652-49D4-8D04-F4277B62E734}" type="sibTrans" cxnId="{C51CE596-2430-4BC6-870E-206220FE5323}">
      <dgm:prSet/>
      <dgm:spPr/>
      <dgm:t>
        <a:bodyPr/>
        <a:lstStyle/>
        <a:p>
          <a:endParaRPr lang="en-CA"/>
        </a:p>
      </dgm:t>
    </dgm:pt>
    <dgm:pt modelId="{4AA78801-3B61-4615-9A80-9730AB62BE26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CA"/>
            <a:t>Support digital strategies</a:t>
          </a:r>
        </a:p>
      </dgm:t>
    </dgm:pt>
    <dgm:pt modelId="{A832F1B2-FBF8-493A-9775-B6F752443F42}" type="parTrans" cxnId="{EF50A727-E696-4273-BB25-EEF6F5BF52BB}">
      <dgm:prSet/>
      <dgm:spPr/>
      <dgm:t>
        <a:bodyPr/>
        <a:lstStyle/>
        <a:p>
          <a:endParaRPr lang="en-CA"/>
        </a:p>
      </dgm:t>
    </dgm:pt>
    <dgm:pt modelId="{D09ED0C7-D839-431D-A4E6-A037BCAA6B22}" type="sibTrans" cxnId="{EF50A727-E696-4273-BB25-EEF6F5BF52BB}">
      <dgm:prSet/>
      <dgm:spPr/>
      <dgm:t>
        <a:bodyPr/>
        <a:lstStyle/>
        <a:p>
          <a:endParaRPr lang="en-CA"/>
        </a:p>
      </dgm:t>
    </dgm:pt>
    <dgm:pt modelId="{AC775C2C-BF7C-4002-9738-C795DA7DECA9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CA"/>
            <a:t>Evolve business model</a:t>
          </a:r>
        </a:p>
      </dgm:t>
    </dgm:pt>
    <dgm:pt modelId="{2048E844-09B3-4A3A-819E-176C93C9C510}" type="parTrans" cxnId="{F331D5E2-1B5F-4CE0-95E1-8C541A76EE22}">
      <dgm:prSet/>
      <dgm:spPr/>
      <dgm:t>
        <a:bodyPr/>
        <a:lstStyle/>
        <a:p>
          <a:endParaRPr lang="en-CA"/>
        </a:p>
      </dgm:t>
    </dgm:pt>
    <dgm:pt modelId="{93B6F2E2-D363-46FE-AA6F-81FA89D085E4}" type="sibTrans" cxnId="{F331D5E2-1B5F-4CE0-95E1-8C541A76EE22}">
      <dgm:prSet/>
      <dgm:spPr/>
      <dgm:t>
        <a:bodyPr/>
        <a:lstStyle/>
        <a:p>
          <a:endParaRPr lang="en-CA"/>
        </a:p>
      </dgm:t>
    </dgm:pt>
    <dgm:pt modelId="{AA03DBFD-C898-4345-B719-A0DFEE8D104C}" type="pres">
      <dgm:prSet presAssocID="{CDD9AD41-9DBB-4A3C-B1D7-79E3AAC3578F}" presName="matrix" presStyleCnt="0">
        <dgm:presLayoutVars>
          <dgm:chMax val="1"/>
          <dgm:dir/>
          <dgm:resizeHandles val="exact"/>
        </dgm:presLayoutVars>
      </dgm:prSet>
      <dgm:spPr/>
    </dgm:pt>
    <dgm:pt modelId="{553311F5-3CE6-4766-9083-16DB58BFCAC8}" type="pres">
      <dgm:prSet presAssocID="{CDD9AD41-9DBB-4A3C-B1D7-79E3AAC3578F}" presName="axisShape" presStyleLbl="bgShp" presStyleIdx="0" presStyleCnt="1" custLinFactNeighborX="-1152"/>
      <dgm:spPr/>
    </dgm:pt>
    <dgm:pt modelId="{24D4FF90-816B-47EC-B77F-3B9DE581F87C}" type="pres">
      <dgm:prSet presAssocID="{CDD9AD41-9DBB-4A3C-B1D7-79E3AAC3578F}" presName="rect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9F811C99-505F-4842-AE9B-5F67EFB05CC6}" type="pres">
      <dgm:prSet presAssocID="{CDD9AD41-9DBB-4A3C-B1D7-79E3AAC3578F}" presName="rect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0E01E663-DDD3-4464-9B07-5926CB6A77F6}" type="pres">
      <dgm:prSet presAssocID="{CDD9AD41-9DBB-4A3C-B1D7-79E3AAC3578F}" presName="rect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6631C4A2-76BB-494A-9663-C101B630FC13}" type="pres">
      <dgm:prSet presAssocID="{CDD9AD41-9DBB-4A3C-B1D7-79E3AAC3578F}" presName="rect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BC5D9C1F-C1C7-46F4-AA31-C092A8A73A01}" type="presOf" srcId="{AC775C2C-BF7C-4002-9738-C795DA7DECA9}" destId="{6631C4A2-76BB-494A-9663-C101B630FC13}" srcOrd="0" destOrd="0" presId="urn:microsoft.com/office/officeart/2005/8/layout/matrix2"/>
    <dgm:cxn modelId="{EF50A727-E696-4273-BB25-EEF6F5BF52BB}" srcId="{CDD9AD41-9DBB-4A3C-B1D7-79E3AAC3578F}" destId="{4AA78801-3B61-4615-9A80-9730AB62BE26}" srcOrd="2" destOrd="0" parTransId="{A832F1B2-FBF8-493A-9775-B6F752443F42}" sibTransId="{D09ED0C7-D839-431D-A4E6-A037BCAA6B22}"/>
    <dgm:cxn modelId="{7BCC2431-85A8-415F-AAC5-160A70D203B7}" type="presOf" srcId="{CDD9AD41-9DBB-4A3C-B1D7-79E3AAC3578F}" destId="{AA03DBFD-C898-4345-B719-A0DFEE8D104C}" srcOrd="0" destOrd="0" presId="urn:microsoft.com/office/officeart/2005/8/layout/matrix2"/>
    <dgm:cxn modelId="{19126633-C371-4FA2-8459-7A199F3C478A}" type="presOf" srcId="{4AA78801-3B61-4615-9A80-9730AB62BE26}" destId="{0E01E663-DDD3-4464-9B07-5926CB6A77F6}" srcOrd="0" destOrd="0" presId="urn:microsoft.com/office/officeart/2005/8/layout/matrix2"/>
    <dgm:cxn modelId="{7D501C6D-2827-4B05-8FAA-C987009C8D51}" srcId="{CDD9AD41-9DBB-4A3C-B1D7-79E3AAC3578F}" destId="{F934152E-DC5C-4FE2-8D2C-72ED1AC4F81E}" srcOrd="0" destOrd="0" parTransId="{174A113E-2E9E-41D3-B7C1-E6421172C0BA}" sibTransId="{6F01155E-86C2-4805-93C9-4265BF39994F}"/>
    <dgm:cxn modelId="{C51CE596-2430-4BC6-870E-206220FE5323}" srcId="{CDD9AD41-9DBB-4A3C-B1D7-79E3AAC3578F}" destId="{CE4034D4-21FE-4D46-8048-49B3E23ECAEE}" srcOrd="1" destOrd="0" parTransId="{4A43EFAF-EDC8-46DA-9488-1CAEF542741D}" sibTransId="{BD42D6C8-B652-49D4-8D04-F4277B62E734}"/>
    <dgm:cxn modelId="{D68378B1-C83D-4A57-8BD8-4510263631C6}" type="presOf" srcId="{F934152E-DC5C-4FE2-8D2C-72ED1AC4F81E}" destId="{24D4FF90-816B-47EC-B77F-3B9DE581F87C}" srcOrd="0" destOrd="0" presId="urn:microsoft.com/office/officeart/2005/8/layout/matrix2"/>
    <dgm:cxn modelId="{0DD816C4-FD4C-46F2-B805-3FF9AA8BB2FB}" type="presOf" srcId="{CE4034D4-21FE-4D46-8048-49B3E23ECAEE}" destId="{9F811C99-505F-4842-AE9B-5F67EFB05CC6}" srcOrd="0" destOrd="0" presId="urn:microsoft.com/office/officeart/2005/8/layout/matrix2"/>
    <dgm:cxn modelId="{F331D5E2-1B5F-4CE0-95E1-8C541A76EE22}" srcId="{CDD9AD41-9DBB-4A3C-B1D7-79E3AAC3578F}" destId="{AC775C2C-BF7C-4002-9738-C795DA7DECA9}" srcOrd="3" destOrd="0" parTransId="{2048E844-09B3-4A3A-819E-176C93C9C510}" sibTransId="{93B6F2E2-D363-46FE-AA6F-81FA89D085E4}"/>
    <dgm:cxn modelId="{64CBD719-7420-49C0-B7A9-A5A5ADC8B813}" type="presParOf" srcId="{AA03DBFD-C898-4345-B719-A0DFEE8D104C}" destId="{553311F5-3CE6-4766-9083-16DB58BFCAC8}" srcOrd="0" destOrd="0" presId="urn:microsoft.com/office/officeart/2005/8/layout/matrix2"/>
    <dgm:cxn modelId="{A279ECC3-4D4D-446F-90FE-09EE97E7F2D4}" type="presParOf" srcId="{AA03DBFD-C898-4345-B719-A0DFEE8D104C}" destId="{24D4FF90-816B-47EC-B77F-3B9DE581F87C}" srcOrd="1" destOrd="0" presId="urn:microsoft.com/office/officeart/2005/8/layout/matrix2"/>
    <dgm:cxn modelId="{A23A873F-5FD4-4FAE-802C-F5290000F11D}" type="presParOf" srcId="{AA03DBFD-C898-4345-B719-A0DFEE8D104C}" destId="{9F811C99-505F-4842-AE9B-5F67EFB05CC6}" srcOrd="2" destOrd="0" presId="urn:microsoft.com/office/officeart/2005/8/layout/matrix2"/>
    <dgm:cxn modelId="{38A7EB6B-8EFF-41CF-809C-0DE0F2AFE3CC}" type="presParOf" srcId="{AA03DBFD-C898-4345-B719-A0DFEE8D104C}" destId="{0E01E663-DDD3-4464-9B07-5926CB6A77F6}" srcOrd="3" destOrd="0" presId="urn:microsoft.com/office/officeart/2005/8/layout/matrix2"/>
    <dgm:cxn modelId="{A1E339C6-8CE8-4633-BF1B-816808D3C28A}" type="presParOf" srcId="{AA03DBFD-C898-4345-B719-A0DFEE8D104C}" destId="{6631C4A2-76BB-494A-9663-C101B630FC13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C66DA6-880B-4429-94BE-D5DF83F7917C}">
      <dsp:nvSpPr>
        <dsp:cNvPr id="0" name=""/>
        <dsp:cNvSpPr/>
      </dsp:nvSpPr>
      <dsp:spPr>
        <a:xfrm rot="16200000">
          <a:off x="463308" y="-143438"/>
          <a:ext cx="2841939" cy="3753019"/>
        </a:xfrm>
        <a:prstGeom prst="round1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solidFill>
                <a:schemeClr val="tx1"/>
              </a:solidFill>
              <a:latin typeface="+mn-lt"/>
              <a:ea typeface="Roboto"/>
            </a:rPr>
            <a:t>To monitor and report</a:t>
          </a:r>
          <a:br>
            <a:rPr lang="en-US" sz="1800" kern="1200">
              <a:solidFill>
                <a:schemeClr val="tx1"/>
              </a:solidFill>
              <a:latin typeface="+mn-lt"/>
              <a:ea typeface="Roboto"/>
            </a:rPr>
          </a:br>
          <a:r>
            <a:rPr lang="en-US" sz="1800" kern="1200">
              <a:solidFill>
                <a:schemeClr val="tx1"/>
              </a:solidFill>
              <a:latin typeface="+mn-lt"/>
              <a:ea typeface="Roboto"/>
            </a:rPr>
            <a:t>progress</a:t>
          </a:r>
        </a:p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solidFill>
                <a:schemeClr val="tx1"/>
              </a:solidFill>
              <a:latin typeface="+mn-lt"/>
              <a:ea typeface="Roboto"/>
            </a:rPr>
            <a:t>  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en-US" sz="1800" kern="1200">
              <a:solidFill>
                <a:schemeClr val="tx1"/>
              </a:solidFill>
              <a:latin typeface="+mn-lt"/>
              <a:ea typeface="Roboto"/>
            </a:rPr>
          </a:br>
          <a:endParaRPr lang="en-GB" sz="1800" kern="1200">
            <a:solidFill>
              <a:schemeClr val="tx1"/>
            </a:solidFill>
            <a:latin typeface="+mn-lt"/>
            <a:ea typeface="Roboto"/>
          </a:endParaRPr>
        </a:p>
      </dsp:txBody>
      <dsp:txXfrm rot="5400000">
        <a:off x="7769" y="312102"/>
        <a:ext cx="3753019" cy="2131454"/>
      </dsp:txXfrm>
    </dsp:sp>
    <dsp:sp modelId="{DD0B20A2-5026-4D69-A12E-62FF76FD7ADE}">
      <dsp:nvSpPr>
        <dsp:cNvPr id="0" name=""/>
        <dsp:cNvSpPr/>
      </dsp:nvSpPr>
      <dsp:spPr>
        <a:xfrm>
          <a:off x="3753019" y="312101"/>
          <a:ext cx="3753019" cy="2841939"/>
        </a:xfrm>
        <a:prstGeom prst="round1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solidFill>
                <a:schemeClr val="tx1"/>
              </a:solidFill>
              <a:latin typeface="+mn-lt"/>
              <a:ea typeface="Roboto"/>
            </a:rPr>
            <a:t>To collect national data /</a:t>
          </a:r>
          <a:br>
            <a:rPr lang="en-US" sz="1800" kern="1200">
              <a:solidFill>
                <a:schemeClr val="tx1"/>
              </a:solidFill>
              <a:latin typeface="+mn-lt"/>
              <a:ea typeface="Roboto"/>
            </a:rPr>
          </a:br>
          <a:r>
            <a:rPr lang="en-US" sz="1800" kern="1200">
              <a:solidFill>
                <a:schemeClr val="tx1"/>
              </a:solidFill>
              <a:latin typeface="+mn-lt"/>
              <a:ea typeface="Roboto"/>
            </a:rPr>
            <a:t>use global resources</a:t>
          </a:r>
          <a:br>
            <a:rPr lang="en-US" sz="1800" kern="1200">
              <a:solidFill>
                <a:schemeClr val="tx1"/>
              </a:solidFill>
              <a:latin typeface="+mn-lt"/>
              <a:ea typeface="Roboto"/>
            </a:rPr>
          </a:br>
          <a:r>
            <a:rPr lang="en-US" sz="1800" kern="1200">
              <a:solidFill>
                <a:schemeClr val="tx1"/>
              </a:solidFill>
              <a:latin typeface="+mn-lt"/>
              <a:ea typeface="Roboto"/>
            </a:rPr>
            <a:t>(as appropriate)</a:t>
          </a:r>
        </a:p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kern="1200">
            <a:solidFill>
              <a:schemeClr val="tx1"/>
            </a:solidFill>
            <a:latin typeface="+mn-lt"/>
            <a:ea typeface="Roboto" panose="02000000000000000000" pitchFamily="2" charset="0"/>
          </a:endParaRPr>
        </a:p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kern="1200">
            <a:solidFill>
              <a:schemeClr val="tx1"/>
            </a:solidFill>
            <a:latin typeface="+mn-lt"/>
            <a:ea typeface="Roboto" panose="02000000000000000000" pitchFamily="2" charset="0"/>
          </a:endParaRPr>
        </a:p>
      </dsp:txBody>
      <dsp:txXfrm>
        <a:off x="3753019" y="312101"/>
        <a:ext cx="3753019" cy="2131454"/>
      </dsp:txXfrm>
    </dsp:sp>
    <dsp:sp modelId="{0E1BA2B3-6247-48CE-912A-D9DE2E9DC3F0}">
      <dsp:nvSpPr>
        <dsp:cNvPr id="0" name=""/>
        <dsp:cNvSpPr/>
      </dsp:nvSpPr>
      <dsp:spPr>
        <a:xfrm rot="10800000">
          <a:off x="0" y="2841939"/>
          <a:ext cx="3753019" cy="2841939"/>
        </a:xfrm>
        <a:prstGeom prst="round1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>
            <a:solidFill>
              <a:schemeClr val="tx1"/>
            </a:solidFill>
            <a:latin typeface="+mn-lt"/>
            <a:ea typeface="Roboto" panose="02000000000000000000" pitchFamily="2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en-US" sz="1800" kern="1200">
              <a:solidFill>
                <a:schemeClr val="tx1"/>
              </a:solidFill>
              <a:latin typeface="+mn-lt"/>
              <a:ea typeface="Roboto"/>
            </a:rPr>
          </a:br>
          <a:r>
            <a:rPr lang="en-US" sz="1800" kern="1200">
              <a:solidFill>
                <a:schemeClr val="tx1"/>
              </a:solidFill>
              <a:latin typeface="+mn-lt"/>
              <a:ea typeface="Roboto"/>
            </a:rPr>
            <a:t>To use for national</a:t>
          </a:r>
          <a:br>
            <a:rPr lang="en-US" sz="1800" kern="1200">
              <a:solidFill>
                <a:schemeClr val="tx1"/>
              </a:solidFill>
              <a:latin typeface="+mn-lt"/>
              <a:ea typeface="Roboto"/>
            </a:rPr>
          </a:br>
          <a:r>
            <a:rPr lang="en-US" sz="1800" kern="1200">
              <a:solidFill>
                <a:schemeClr val="tx1"/>
              </a:solidFill>
              <a:latin typeface="+mn-lt"/>
              <a:ea typeface="Roboto"/>
            </a:rPr>
            <a:t>planning, policies </a:t>
          </a:r>
          <a:br>
            <a:rPr lang="en-US" sz="1800" kern="1200">
              <a:solidFill>
                <a:schemeClr val="tx1"/>
              </a:solidFill>
              <a:latin typeface="+mn-lt"/>
              <a:ea typeface="Roboto"/>
            </a:rPr>
          </a:br>
          <a:r>
            <a:rPr lang="en-US" sz="1800" kern="1200">
              <a:solidFill>
                <a:schemeClr val="tx1"/>
              </a:solidFill>
              <a:latin typeface="+mn-lt"/>
              <a:ea typeface="Roboto"/>
            </a:rPr>
            <a:t>&amp; accounts</a:t>
          </a:r>
          <a:endParaRPr lang="en-GB" sz="1800" kern="1200">
            <a:solidFill>
              <a:schemeClr val="tx1"/>
            </a:solidFill>
            <a:latin typeface="+mn-lt"/>
            <a:ea typeface="Roboto"/>
          </a:endParaRPr>
        </a:p>
      </dsp:txBody>
      <dsp:txXfrm rot="10800000">
        <a:off x="0" y="3552424"/>
        <a:ext cx="3753019" cy="2131454"/>
      </dsp:txXfrm>
    </dsp:sp>
    <dsp:sp modelId="{DEFD46A6-CBCD-4586-8E6D-277CED2DA202}">
      <dsp:nvSpPr>
        <dsp:cNvPr id="0" name=""/>
        <dsp:cNvSpPr/>
      </dsp:nvSpPr>
      <dsp:spPr>
        <a:xfrm rot="5400000">
          <a:off x="4208559" y="2386399"/>
          <a:ext cx="2841939" cy="3753019"/>
        </a:xfrm>
        <a:prstGeom prst="round1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>
            <a:solidFill>
              <a:schemeClr val="tx1"/>
            </a:solidFill>
            <a:latin typeface="+mn-lt"/>
            <a:ea typeface="Roboto" panose="02000000000000000000" pitchFamily="2" charset="0"/>
          </a:endParaRPr>
        </a:p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en-US" sz="1800" kern="1200">
              <a:solidFill>
                <a:schemeClr val="tx1"/>
              </a:solidFill>
              <a:latin typeface="+mn-lt"/>
              <a:ea typeface="Roboto"/>
            </a:rPr>
          </a:br>
          <a:r>
            <a:rPr lang="en-US" sz="1800" kern="1200">
              <a:solidFill>
                <a:schemeClr val="tx1"/>
              </a:solidFill>
              <a:latin typeface="+mn-lt"/>
              <a:ea typeface="Roboto"/>
            </a:rPr>
            <a:t>Upgrading national</a:t>
          </a:r>
          <a:br>
            <a:rPr lang="en-US" sz="1800" kern="1200">
              <a:solidFill>
                <a:schemeClr val="tx1"/>
              </a:solidFill>
              <a:latin typeface="+mn-lt"/>
              <a:ea typeface="Roboto"/>
            </a:rPr>
          </a:br>
          <a:r>
            <a:rPr lang="en-US" sz="1800" kern="1200">
              <a:solidFill>
                <a:schemeClr val="tx1"/>
              </a:solidFill>
              <a:latin typeface="+mn-lt"/>
              <a:ea typeface="Roboto"/>
            </a:rPr>
            <a:t>information systems</a:t>
          </a:r>
          <a:endParaRPr lang="en-GB" sz="1800" kern="1200">
            <a:solidFill>
              <a:schemeClr val="tx1"/>
            </a:solidFill>
            <a:latin typeface="+mn-lt"/>
            <a:ea typeface="Roboto"/>
          </a:endParaRPr>
        </a:p>
      </dsp:txBody>
      <dsp:txXfrm rot="-5400000">
        <a:off x="3753019" y="3552423"/>
        <a:ext cx="3753019" cy="2131454"/>
      </dsp:txXfrm>
    </dsp:sp>
    <dsp:sp modelId="{F2E7E95C-3756-41E8-85DE-8A93DD304B67}">
      <dsp:nvSpPr>
        <dsp:cNvPr id="0" name=""/>
        <dsp:cNvSpPr/>
      </dsp:nvSpPr>
      <dsp:spPr>
        <a:xfrm>
          <a:off x="2667263" y="2131454"/>
          <a:ext cx="2251811" cy="1420969"/>
        </a:xfrm>
        <a:prstGeom prst="roundRect">
          <a:avLst/>
        </a:prstGeom>
        <a:noFill/>
        <a:ln w="12700" cap="flat" cmpd="sng" algn="ctr">
          <a:solidFill>
            <a:schemeClr val="accent1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solidFill>
                <a:schemeClr val="tx1"/>
              </a:solidFill>
              <a:latin typeface="+mn-lt"/>
              <a:ea typeface="Roboto"/>
            </a:rPr>
            <a:t>Biodiversity data &amp;  knowledge</a:t>
          </a:r>
          <a:endParaRPr lang="en-GB" sz="1800" kern="1200" baseline="30000">
            <a:solidFill>
              <a:schemeClr val="tx1"/>
            </a:solidFill>
            <a:latin typeface="+mn-lt"/>
            <a:ea typeface="Roboto" panose="02000000000000000000" pitchFamily="2" charset="0"/>
          </a:endParaRPr>
        </a:p>
      </dsp:txBody>
      <dsp:txXfrm>
        <a:off x="2736629" y="2200820"/>
        <a:ext cx="2113079" cy="12822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5B0319-F21E-4536-B594-89A33802E1B9}">
      <dsp:nvSpPr>
        <dsp:cNvPr id="0" name=""/>
        <dsp:cNvSpPr/>
      </dsp:nvSpPr>
      <dsp:spPr>
        <a:xfrm>
          <a:off x="1219030" y="-4541"/>
          <a:ext cx="4321361" cy="4321361"/>
        </a:xfrm>
        <a:prstGeom prst="circularArrow">
          <a:avLst>
            <a:gd name="adj1" fmla="val 5274"/>
            <a:gd name="adj2" fmla="val 312630"/>
            <a:gd name="adj3" fmla="val 14252168"/>
            <a:gd name="adj4" fmla="val 17112967"/>
            <a:gd name="adj5" fmla="val 5477"/>
          </a:avLst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3074FC-5F03-4F17-9817-F1473D3803C5}">
      <dsp:nvSpPr>
        <dsp:cNvPr id="0" name=""/>
        <dsp:cNvSpPr/>
      </dsp:nvSpPr>
      <dsp:spPr>
        <a:xfrm>
          <a:off x="2569438" y="1097"/>
          <a:ext cx="1620545" cy="810272"/>
        </a:xfrm>
        <a:prstGeom prst="roundRect">
          <a:avLst/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solidFill>
                <a:schemeClr val="tx1"/>
              </a:solidFill>
              <a:latin typeface="+mn-lt"/>
              <a:ea typeface="Roboto" panose="02000000000000000000" pitchFamily="2" charset="0"/>
            </a:rPr>
            <a:t>Identify data needs</a:t>
          </a:r>
          <a:endParaRPr lang="en-GB" sz="1400" kern="1200">
            <a:solidFill>
              <a:schemeClr val="tx1"/>
            </a:solidFill>
            <a:latin typeface="+mn-lt"/>
            <a:ea typeface="Roboto" panose="02000000000000000000" pitchFamily="2" charset="0"/>
          </a:endParaRPr>
        </a:p>
      </dsp:txBody>
      <dsp:txXfrm>
        <a:off x="2608992" y="40651"/>
        <a:ext cx="1541437" cy="731164"/>
      </dsp:txXfrm>
    </dsp:sp>
    <dsp:sp modelId="{A0262385-241D-4DA6-81CE-5A2F7CAB8F3A}">
      <dsp:nvSpPr>
        <dsp:cNvPr id="0" name=""/>
        <dsp:cNvSpPr/>
      </dsp:nvSpPr>
      <dsp:spPr>
        <a:xfrm>
          <a:off x="4087657" y="877641"/>
          <a:ext cx="1620545" cy="810272"/>
        </a:xfrm>
        <a:prstGeom prst="roundRect">
          <a:avLst/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solidFill>
                <a:schemeClr val="tx1"/>
              </a:solidFill>
              <a:latin typeface="+mn-lt"/>
              <a:ea typeface="Roboto" panose="02000000000000000000" pitchFamily="2" charset="0"/>
            </a:rPr>
            <a:t>Collect and curate</a:t>
          </a:r>
          <a:endParaRPr lang="en-GB" sz="1400" kern="1200">
            <a:solidFill>
              <a:schemeClr val="tx1"/>
            </a:solidFill>
            <a:latin typeface="+mn-lt"/>
            <a:ea typeface="Roboto" panose="02000000000000000000" pitchFamily="2" charset="0"/>
          </a:endParaRPr>
        </a:p>
      </dsp:txBody>
      <dsp:txXfrm>
        <a:off x="4127211" y="917195"/>
        <a:ext cx="1541437" cy="731164"/>
      </dsp:txXfrm>
    </dsp:sp>
    <dsp:sp modelId="{39F0991E-8B2D-49F8-947E-391503FCFD03}">
      <dsp:nvSpPr>
        <dsp:cNvPr id="0" name=""/>
        <dsp:cNvSpPr/>
      </dsp:nvSpPr>
      <dsp:spPr>
        <a:xfrm>
          <a:off x="4087657" y="2630729"/>
          <a:ext cx="1620545" cy="810272"/>
        </a:xfrm>
        <a:prstGeom prst="roundRect">
          <a:avLst/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solidFill>
                <a:schemeClr val="tx1"/>
              </a:solidFill>
              <a:latin typeface="+mn-lt"/>
              <a:ea typeface="Roboto" panose="02000000000000000000" pitchFamily="2" charset="0"/>
            </a:rPr>
            <a:t>Validate &amp; publish</a:t>
          </a:r>
          <a:endParaRPr lang="en-GB" sz="1400" kern="1200">
            <a:solidFill>
              <a:schemeClr val="tx1"/>
            </a:solidFill>
            <a:latin typeface="+mn-lt"/>
            <a:ea typeface="Roboto" panose="02000000000000000000" pitchFamily="2" charset="0"/>
          </a:endParaRPr>
        </a:p>
      </dsp:txBody>
      <dsp:txXfrm>
        <a:off x="4127211" y="2670283"/>
        <a:ext cx="1541437" cy="731164"/>
      </dsp:txXfrm>
    </dsp:sp>
    <dsp:sp modelId="{108151BE-4269-4C2B-9009-FF57F4FE33BE}">
      <dsp:nvSpPr>
        <dsp:cNvPr id="0" name=""/>
        <dsp:cNvSpPr/>
      </dsp:nvSpPr>
      <dsp:spPr>
        <a:xfrm>
          <a:off x="2569438" y="3507273"/>
          <a:ext cx="1620545" cy="810272"/>
        </a:xfrm>
        <a:prstGeom prst="roundRect">
          <a:avLst/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solidFill>
                <a:schemeClr val="tx1"/>
              </a:solidFill>
              <a:latin typeface="+mn-lt"/>
              <a:ea typeface="Roboto" panose="02000000000000000000" pitchFamily="2" charset="0"/>
            </a:rPr>
            <a:t>Incentivize</a:t>
          </a:r>
          <a:br>
            <a:rPr lang="en-US" sz="1400" kern="1200">
              <a:solidFill>
                <a:schemeClr val="tx1"/>
              </a:solidFill>
              <a:latin typeface="+mn-lt"/>
              <a:ea typeface="Roboto" panose="02000000000000000000" pitchFamily="2" charset="0"/>
            </a:rPr>
          </a:br>
          <a:r>
            <a:rPr lang="en-US" sz="1400" kern="1200">
              <a:solidFill>
                <a:schemeClr val="tx1"/>
              </a:solidFill>
              <a:latin typeface="+mn-lt"/>
              <a:ea typeface="Roboto" panose="02000000000000000000" pitchFamily="2" charset="0"/>
            </a:rPr>
            <a:t>access &amp; uptake</a:t>
          </a:r>
          <a:br>
            <a:rPr lang="en-US" sz="1400" kern="1200">
              <a:solidFill>
                <a:schemeClr val="tx1"/>
              </a:solidFill>
              <a:latin typeface="+mn-lt"/>
              <a:ea typeface="Roboto" panose="02000000000000000000" pitchFamily="2" charset="0"/>
            </a:rPr>
          </a:br>
          <a:r>
            <a:rPr lang="en-US" sz="1400" kern="1200">
              <a:solidFill>
                <a:schemeClr val="tx1"/>
              </a:solidFill>
              <a:latin typeface="+mn-lt"/>
              <a:ea typeface="Roboto" panose="02000000000000000000" pitchFamily="2" charset="0"/>
            </a:rPr>
            <a:t>across sectors</a:t>
          </a:r>
          <a:endParaRPr lang="en-GB" sz="1400" kern="1200">
            <a:solidFill>
              <a:schemeClr val="tx1"/>
            </a:solidFill>
            <a:latin typeface="+mn-lt"/>
            <a:ea typeface="Roboto" panose="02000000000000000000" pitchFamily="2" charset="0"/>
          </a:endParaRPr>
        </a:p>
      </dsp:txBody>
      <dsp:txXfrm>
        <a:off x="2608992" y="3546827"/>
        <a:ext cx="1541437" cy="731164"/>
      </dsp:txXfrm>
    </dsp:sp>
    <dsp:sp modelId="{8C55650C-1EAB-42B1-8447-6063CC1133F2}">
      <dsp:nvSpPr>
        <dsp:cNvPr id="0" name=""/>
        <dsp:cNvSpPr/>
      </dsp:nvSpPr>
      <dsp:spPr>
        <a:xfrm>
          <a:off x="1051220" y="2630729"/>
          <a:ext cx="1620545" cy="810272"/>
        </a:xfrm>
        <a:prstGeom prst="roundRect">
          <a:avLst/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solidFill>
                <a:schemeClr val="tx1"/>
              </a:solidFill>
              <a:latin typeface="+mn-lt"/>
              <a:ea typeface="Roboto" panose="02000000000000000000" pitchFamily="2" charset="0"/>
            </a:rPr>
            <a:t>Use data for decisions</a:t>
          </a:r>
          <a:br>
            <a:rPr lang="en-US" sz="1400" kern="1200">
              <a:solidFill>
                <a:schemeClr val="tx1"/>
              </a:solidFill>
              <a:latin typeface="+mn-lt"/>
              <a:ea typeface="Roboto" panose="02000000000000000000" pitchFamily="2" charset="0"/>
            </a:rPr>
          </a:br>
          <a:r>
            <a:rPr lang="en-US" sz="1400" kern="1200">
              <a:solidFill>
                <a:schemeClr val="tx1"/>
              </a:solidFill>
              <a:latin typeface="+mn-lt"/>
              <a:ea typeface="Roboto" panose="02000000000000000000" pitchFamily="2" charset="0"/>
            </a:rPr>
            <a:t>(multiple actors)</a:t>
          </a:r>
          <a:endParaRPr lang="en-GB" sz="1400" kern="1200">
            <a:solidFill>
              <a:schemeClr val="tx1"/>
            </a:solidFill>
            <a:latin typeface="+mn-lt"/>
            <a:ea typeface="Roboto" panose="02000000000000000000" pitchFamily="2" charset="0"/>
          </a:endParaRPr>
        </a:p>
      </dsp:txBody>
      <dsp:txXfrm>
        <a:off x="1090774" y="2670283"/>
        <a:ext cx="1541437" cy="731164"/>
      </dsp:txXfrm>
    </dsp:sp>
    <dsp:sp modelId="{EE670AFB-6E43-40EE-A0C3-001656F68836}">
      <dsp:nvSpPr>
        <dsp:cNvPr id="0" name=""/>
        <dsp:cNvSpPr/>
      </dsp:nvSpPr>
      <dsp:spPr>
        <a:xfrm>
          <a:off x="1051220" y="877641"/>
          <a:ext cx="1620545" cy="810272"/>
        </a:xfrm>
        <a:prstGeom prst="roundRect">
          <a:avLst/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solidFill>
                <a:schemeClr val="tx1"/>
              </a:solidFill>
              <a:latin typeface="+mn-lt"/>
              <a:ea typeface="Roboto" panose="02000000000000000000" pitchFamily="2" charset="0"/>
            </a:rPr>
            <a:t>Monitoring and reporting progress</a:t>
          </a:r>
          <a:endParaRPr lang="en-GB" sz="1400" kern="1200">
            <a:solidFill>
              <a:schemeClr val="tx1"/>
            </a:solidFill>
            <a:latin typeface="+mn-lt"/>
            <a:ea typeface="Roboto" panose="02000000000000000000" pitchFamily="2" charset="0"/>
          </a:endParaRPr>
        </a:p>
      </dsp:txBody>
      <dsp:txXfrm>
        <a:off x="1090774" y="917195"/>
        <a:ext cx="1541437" cy="7311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C17096-DB05-4D68-AA8D-F6497C5A8954}">
      <dsp:nvSpPr>
        <dsp:cNvPr id="0" name=""/>
        <dsp:cNvSpPr/>
      </dsp:nvSpPr>
      <dsp:spPr>
        <a:xfrm>
          <a:off x="2362882" y="929278"/>
          <a:ext cx="850856" cy="8593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National capacity</a:t>
          </a:r>
        </a:p>
      </dsp:txBody>
      <dsp:txXfrm>
        <a:off x="2362882" y="929278"/>
        <a:ext cx="850856" cy="859345"/>
      </dsp:txXfrm>
    </dsp:sp>
    <dsp:sp modelId="{D944585C-BE65-43FD-B676-70F0BC9CF374}">
      <dsp:nvSpPr>
        <dsp:cNvPr id="0" name=""/>
        <dsp:cNvSpPr/>
      </dsp:nvSpPr>
      <dsp:spPr>
        <a:xfrm>
          <a:off x="1709687" y="2741342"/>
          <a:ext cx="3061326" cy="16099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/>
            <a:t>Replicate fit for purpose data and information systems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/>
            <a:t>Create enabling institutions, policies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/>
            <a:t>Transfer technology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/>
            <a:t>Align approaches among interested countries / donors</a:t>
          </a:r>
        </a:p>
      </dsp:txBody>
      <dsp:txXfrm>
        <a:off x="1709687" y="2741342"/>
        <a:ext cx="3061326" cy="1609995"/>
      </dsp:txXfrm>
    </dsp:sp>
    <dsp:sp modelId="{B4A16CFB-9557-44DF-8901-3AC3125481FC}">
      <dsp:nvSpPr>
        <dsp:cNvPr id="0" name=""/>
        <dsp:cNvSpPr/>
      </dsp:nvSpPr>
      <dsp:spPr>
        <a:xfrm>
          <a:off x="1481513" y="667919"/>
          <a:ext cx="207428" cy="207428"/>
        </a:xfrm>
        <a:prstGeom prst="ellipse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CF7B73-3A8C-4C15-A9B1-43FE93D468B6}">
      <dsp:nvSpPr>
        <dsp:cNvPr id="0" name=""/>
        <dsp:cNvSpPr/>
      </dsp:nvSpPr>
      <dsp:spPr>
        <a:xfrm>
          <a:off x="1626712" y="377519"/>
          <a:ext cx="207428" cy="207428"/>
        </a:xfrm>
        <a:prstGeom prst="ellipse">
          <a:avLst/>
        </a:prstGeom>
        <a:solidFill>
          <a:schemeClr val="accent6">
            <a:shade val="50000"/>
            <a:hueOff val="38781"/>
            <a:satOff val="-1695"/>
            <a:lumOff val="462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55CC70-8121-4727-B4A1-9D743BABD347}">
      <dsp:nvSpPr>
        <dsp:cNvPr id="0" name=""/>
        <dsp:cNvSpPr/>
      </dsp:nvSpPr>
      <dsp:spPr>
        <a:xfrm>
          <a:off x="1975192" y="435599"/>
          <a:ext cx="325958" cy="325958"/>
        </a:xfrm>
        <a:prstGeom prst="ellipse">
          <a:avLst/>
        </a:prstGeom>
        <a:solidFill>
          <a:schemeClr val="accent6">
            <a:shade val="50000"/>
            <a:hueOff val="77563"/>
            <a:satOff val="-3391"/>
            <a:lumOff val="92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FCD7BC-AC57-436E-AF63-B050729E64D6}">
      <dsp:nvSpPr>
        <dsp:cNvPr id="0" name=""/>
        <dsp:cNvSpPr/>
      </dsp:nvSpPr>
      <dsp:spPr>
        <a:xfrm>
          <a:off x="2265591" y="116159"/>
          <a:ext cx="207428" cy="207428"/>
        </a:xfrm>
        <a:prstGeom prst="ellipse">
          <a:avLst/>
        </a:prstGeom>
        <a:solidFill>
          <a:schemeClr val="accent6">
            <a:shade val="50000"/>
            <a:hueOff val="116344"/>
            <a:satOff val="-5086"/>
            <a:lumOff val="13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AF3202-203E-437A-84D1-CA4B33992E5F}">
      <dsp:nvSpPr>
        <dsp:cNvPr id="0" name=""/>
        <dsp:cNvSpPr/>
      </dsp:nvSpPr>
      <dsp:spPr>
        <a:xfrm>
          <a:off x="2643111" y="0"/>
          <a:ext cx="207428" cy="207428"/>
        </a:xfrm>
        <a:prstGeom prst="ellipse">
          <a:avLst/>
        </a:prstGeom>
        <a:solidFill>
          <a:schemeClr val="accent6">
            <a:shade val="50000"/>
            <a:hueOff val="155126"/>
            <a:satOff val="-6781"/>
            <a:lumOff val="1851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97B774-811E-4A87-8462-0A4F669B18C2}">
      <dsp:nvSpPr>
        <dsp:cNvPr id="0" name=""/>
        <dsp:cNvSpPr/>
      </dsp:nvSpPr>
      <dsp:spPr>
        <a:xfrm>
          <a:off x="3107750" y="203279"/>
          <a:ext cx="207428" cy="207428"/>
        </a:xfrm>
        <a:prstGeom prst="ellipse">
          <a:avLst/>
        </a:prstGeom>
        <a:solidFill>
          <a:schemeClr val="accent6">
            <a:shade val="50000"/>
            <a:hueOff val="193907"/>
            <a:satOff val="-8476"/>
            <a:lumOff val="2313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42451D-D4A9-4409-8A74-1117C4B41B64}">
      <dsp:nvSpPr>
        <dsp:cNvPr id="0" name=""/>
        <dsp:cNvSpPr/>
      </dsp:nvSpPr>
      <dsp:spPr>
        <a:xfrm>
          <a:off x="3398150" y="348479"/>
          <a:ext cx="325958" cy="325958"/>
        </a:xfrm>
        <a:prstGeom prst="ellipse">
          <a:avLst/>
        </a:prstGeom>
        <a:solidFill>
          <a:schemeClr val="accent6">
            <a:shade val="50000"/>
            <a:hueOff val="232689"/>
            <a:satOff val="-10172"/>
            <a:lumOff val="27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53E362-E3C7-43E1-9A2B-7D77F6FA26F1}">
      <dsp:nvSpPr>
        <dsp:cNvPr id="0" name=""/>
        <dsp:cNvSpPr/>
      </dsp:nvSpPr>
      <dsp:spPr>
        <a:xfrm>
          <a:off x="3804709" y="667919"/>
          <a:ext cx="207428" cy="207428"/>
        </a:xfrm>
        <a:prstGeom prst="ellipse">
          <a:avLst/>
        </a:prstGeom>
        <a:solidFill>
          <a:schemeClr val="accent6">
            <a:shade val="50000"/>
            <a:hueOff val="271470"/>
            <a:satOff val="-11867"/>
            <a:lumOff val="323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790A65-6006-44F9-90A9-211CCA71DB22}">
      <dsp:nvSpPr>
        <dsp:cNvPr id="0" name=""/>
        <dsp:cNvSpPr/>
      </dsp:nvSpPr>
      <dsp:spPr>
        <a:xfrm>
          <a:off x="3978949" y="987358"/>
          <a:ext cx="207428" cy="207428"/>
        </a:xfrm>
        <a:prstGeom prst="ellipse">
          <a:avLst/>
        </a:prstGeom>
        <a:solidFill>
          <a:schemeClr val="accent6">
            <a:shade val="50000"/>
            <a:hueOff val="310252"/>
            <a:satOff val="-13562"/>
            <a:lumOff val="3702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BA31AA-047A-4366-9139-698E305B034B}">
      <dsp:nvSpPr>
        <dsp:cNvPr id="0" name=""/>
        <dsp:cNvSpPr/>
      </dsp:nvSpPr>
      <dsp:spPr>
        <a:xfrm>
          <a:off x="2468871" y="377519"/>
          <a:ext cx="533387" cy="533387"/>
        </a:xfrm>
        <a:prstGeom prst="ellipse">
          <a:avLst/>
        </a:prstGeom>
        <a:solidFill>
          <a:schemeClr val="accent6">
            <a:shade val="50000"/>
            <a:hueOff val="349033"/>
            <a:satOff val="-15257"/>
            <a:lumOff val="4164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933193-32FE-4828-9BA6-6E76F740D074}">
      <dsp:nvSpPr>
        <dsp:cNvPr id="0" name=""/>
        <dsp:cNvSpPr/>
      </dsp:nvSpPr>
      <dsp:spPr>
        <a:xfrm>
          <a:off x="1336313" y="1481037"/>
          <a:ext cx="207428" cy="207428"/>
        </a:xfrm>
        <a:prstGeom prst="ellipse">
          <a:avLst/>
        </a:prstGeom>
        <a:solidFill>
          <a:schemeClr val="accent6">
            <a:shade val="50000"/>
            <a:hueOff val="349033"/>
            <a:satOff val="-15257"/>
            <a:lumOff val="4164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BAB2FC-A4EF-4813-B311-029C53D1CE26}">
      <dsp:nvSpPr>
        <dsp:cNvPr id="0" name=""/>
        <dsp:cNvSpPr/>
      </dsp:nvSpPr>
      <dsp:spPr>
        <a:xfrm>
          <a:off x="1510553" y="1742397"/>
          <a:ext cx="325958" cy="325958"/>
        </a:xfrm>
        <a:prstGeom prst="ellipse">
          <a:avLst/>
        </a:prstGeom>
        <a:solidFill>
          <a:schemeClr val="accent6">
            <a:shade val="50000"/>
            <a:hueOff val="310252"/>
            <a:satOff val="-13562"/>
            <a:lumOff val="3702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DF96E7-2874-4B4E-AA5C-FF6B92C75FD9}">
      <dsp:nvSpPr>
        <dsp:cNvPr id="0" name=""/>
        <dsp:cNvSpPr/>
      </dsp:nvSpPr>
      <dsp:spPr>
        <a:xfrm>
          <a:off x="1946152" y="1974717"/>
          <a:ext cx="474121" cy="474121"/>
        </a:xfrm>
        <a:prstGeom prst="ellipse">
          <a:avLst/>
        </a:prstGeom>
        <a:solidFill>
          <a:schemeClr val="accent6">
            <a:shade val="50000"/>
            <a:hueOff val="271470"/>
            <a:satOff val="-11867"/>
            <a:lumOff val="323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DF5290-B73E-4285-B180-333514A6BC20}">
      <dsp:nvSpPr>
        <dsp:cNvPr id="0" name=""/>
        <dsp:cNvSpPr/>
      </dsp:nvSpPr>
      <dsp:spPr>
        <a:xfrm>
          <a:off x="2555991" y="2352236"/>
          <a:ext cx="207428" cy="207428"/>
        </a:xfrm>
        <a:prstGeom prst="ellipse">
          <a:avLst/>
        </a:prstGeom>
        <a:solidFill>
          <a:schemeClr val="accent6">
            <a:shade val="50000"/>
            <a:hueOff val="232689"/>
            <a:satOff val="-10172"/>
            <a:lumOff val="27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610110-F5A9-461B-846F-52A312C81C06}">
      <dsp:nvSpPr>
        <dsp:cNvPr id="0" name=""/>
        <dsp:cNvSpPr/>
      </dsp:nvSpPr>
      <dsp:spPr>
        <a:xfrm>
          <a:off x="2672151" y="1974717"/>
          <a:ext cx="325958" cy="325958"/>
        </a:xfrm>
        <a:prstGeom prst="ellipse">
          <a:avLst/>
        </a:prstGeom>
        <a:solidFill>
          <a:schemeClr val="accent6">
            <a:shade val="50000"/>
            <a:hueOff val="193907"/>
            <a:satOff val="-8476"/>
            <a:lumOff val="2313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C3042E-AA47-4A15-BEA2-EE04691B3EAD}">
      <dsp:nvSpPr>
        <dsp:cNvPr id="0" name=""/>
        <dsp:cNvSpPr/>
      </dsp:nvSpPr>
      <dsp:spPr>
        <a:xfrm>
          <a:off x="2962551" y="2381276"/>
          <a:ext cx="207428" cy="207428"/>
        </a:xfrm>
        <a:prstGeom prst="ellipse">
          <a:avLst/>
        </a:prstGeom>
        <a:solidFill>
          <a:schemeClr val="accent6">
            <a:shade val="50000"/>
            <a:hueOff val="155126"/>
            <a:satOff val="-6781"/>
            <a:lumOff val="1851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3A089B-DF33-4319-B22B-0748AEF61B25}">
      <dsp:nvSpPr>
        <dsp:cNvPr id="0" name=""/>
        <dsp:cNvSpPr/>
      </dsp:nvSpPr>
      <dsp:spPr>
        <a:xfrm>
          <a:off x="3223910" y="1916637"/>
          <a:ext cx="474121" cy="474121"/>
        </a:xfrm>
        <a:prstGeom prst="ellipse">
          <a:avLst/>
        </a:prstGeom>
        <a:solidFill>
          <a:schemeClr val="accent6">
            <a:shade val="50000"/>
            <a:hueOff val="116344"/>
            <a:satOff val="-5086"/>
            <a:lumOff val="13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6A1D1B-F50A-466F-868C-BCC9BEB052DC}">
      <dsp:nvSpPr>
        <dsp:cNvPr id="0" name=""/>
        <dsp:cNvSpPr/>
      </dsp:nvSpPr>
      <dsp:spPr>
        <a:xfrm>
          <a:off x="3862789" y="1800477"/>
          <a:ext cx="325958" cy="325958"/>
        </a:xfrm>
        <a:prstGeom prst="ellipse">
          <a:avLst/>
        </a:prstGeom>
        <a:solidFill>
          <a:schemeClr val="accent6">
            <a:shade val="50000"/>
            <a:hueOff val="77563"/>
            <a:satOff val="-3391"/>
            <a:lumOff val="92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4CB69F-78F7-4C1C-ADFE-EFE4C2C8C192}">
      <dsp:nvSpPr>
        <dsp:cNvPr id="0" name=""/>
        <dsp:cNvSpPr/>
      </dsp:nvSpPr>
      <dsp:spPr>
        <a:xfrm>
          <a:off x="4318974" y="435116"/>
          <a:ext cx="957294" cy="1827579"/>
        </a:xfrm>
        <a:prstGeom prst="chevron">
          <a:avLst>
            <a:gd name="adj" fmla="val 62310"/>
          </a:avLst>
        </a:prstGeom>
        <a:solidFill>
          <a:schemeClr val="accent6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2CBA89-70ED-46DE-8DD6-47DE098EF9C7}">
      <dsp:nvSpPr>
        <dsp:cNvPr id="0" name=""/>
        <dsp:cNvSpPr/>
      </dsp:nvSpPr>
      <dsp:spPr>
        <a:xfrm>
          <a:off x="5102215" y="435116"/>
          <a:ext cx="957294" cy="1827579"/>
        </a:xfrm>
        <a:prstGeom prst="chevron">
          <a:avLst>
            <a:gd name="adj" fmla="val 62310"/>
          </a:avLst>
        </a:prstGeom>
        <a:solidFill>
          <a:schemeClr val="accent6">
            <a:shade val="90000"/>
            <a:hueOff val="379870"/>
            <a:satOff val="-15173"/>
            <a:lumOff val="3519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1402B0-C6FE-4AFB-8106-128F7CA88D72}">
      <dsp:nvSpPr>
        <dsp:cNvPr id="0" name=""/>
        <dsp:cNvSpPr/>
      </dsp:nvSpPr>
      <dsp:spPr>
        <a:xfrm>
          <a:off x="6549139" y="305463"/>
          <a:ext cx="2219182" cy="2219182"/>
        </a:xfrm>
        <a:prstGeom prst="ellipse">
          <a:avLst/>
        </a:prstGeom>
        <a:pattFill prst="dotGrid">
          <a:fgClr>
            <a:schemeClr val="accent6">
              <a:lumMod val="60000"/>
              <a:lumOff val="40000"/>
            </a:schemeClr>
          </a:fgClr>
          <a:bgClr>
            <a:schemeClr val="accent6">
              <a:lumMod val="20000"/>
              <a:lumOff val="80000"/>
            </a:schemeClr>
          </a:bgClr>
        </a:pattFill>
        <a:ln w="381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kern="1200">
              <a:solidFill>
                <a:schemeClr val="tx1"/>
              </a:solidFill>
              <a:latin typeface="Calibri Light" panose="020F0302020204030204"/>
            </a:rPr>
            <a:t>Enhanced Implementation </a:t>
          </a:r>
          <a:r>
            <a:rPr lang="en-GB" sz="1900" kern="1200">
              <a:solidFill>
                <a:schemeClr val="tx1"/>
              </a:solidFill>
            </a:rPr>
            <a:t>and Monitoring</a:t>
          </a:r>
          <a:r>
            <a:rPr lang="en-GB" sz="1900" kern="1200">
              <a:solidFill>
                <a:schemeClr val="tx1"/>
              </a:solidFill>
              <a:latin typeface="Calibri Light" panose="020F0302020204030204"/>
            </a:rPr>
            <a:t> </a:t>
          </a:r>
          <a:endParaRPr lang="en-GB" sz="1900" kern="1200">
            <a:solidFill>
              <a:schemeClr val="tx1"/>
            </a:solidFill>
          </a:endParaRPr>
        </a:p>
      </dsp:txBody>
      <dsp:txXfrm>
        <a:off x="6874131" y="630455"/>
        <a:ext cx="1569198" cy="1569198"/>
      </dsp:txXfrm>
    </dsp:sp>
    <dsp:sp modelId="{BEDDC93D-0085-419E-A0B4-251EE8D6E67C}">
      <dsp:nvSpPr>
        <dsp:cNvPr id="0" name=""/>
        <dsp:cNvSpPr/>
      </dsp:nvSpPr>
      <dsp:spPr>
        <a:xfrm>
          <a:off x="6577936" y="2741342"/>
          <a:ext cx="3198442" cy="16099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/>
            <a:t>Supporting a network of actors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/>
            <a:t>Promote automation and data-sharing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/>
            <a:t>Create efficiencies in aggregation and tracking progress</a:t>
          </a: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b="0" kern="1200">
              <a:latin typeface="+mn-lt"/>
            </a:rPr>
            <a:t>Streamline workflows</a:t>
          </a: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b="0" kern="1200">
              <a:latin typeface="+mn-lt"/>
            </a:rPr>
            <a:t>Enhance transparency</a:t>
          </a:r>
        </a:p>
      </dsp:txBody>
      <dsp:txXfrm>
        <a:off x="6577936" y="2741342"/>
        <a:ext cx="3198442" cy="160999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3311F5-3CE6-4766-9083-16DB58BFCAC8}">
      <dsp:nvSpPr>
        <dsp:cNvPr id="0" name=""/>
        <dsp:cNvSpPr/>
      </dsp:nvSpPr>
      <dsp:spPr>
        <a:xfrm>
          <a:off x="37156" y="0"/>
          <a:ext cx="3269410" cy="3269410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D4FF90-816B-47EC-B77F-3B9DE581F87C}">
      <dsp:nvSpPr>
        <dsp:cNvPr id="0" name=""/>
        <dsp:cNvSpPr/>
      </dsp:nvSpPr>
      <dsp:spPr>
        <a:xfrm>
          <a:off x="287331" y="212511"/>
          <a:ext cx="1307764" cy="1307764"/>
        </a:xfrm>
        <a:prstGeom prst="roundRect">
          <a:avLst/>
        </a:prstGeom>
        <a:solidFill>
          <a:schemeClr val="accent6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/>
            <a:t>Invest in national data</a:t>
          </a:r>
        </a:p>
      </dsp:txBody>
      <dsp:txXfrm>
        <a:off x="351171" y="276351"/>
        <a:ext cx="1180084" cy="1180084"/>
      </dsp:txXfrm>
    </dsp:sp>
    <dsp:sp modelId="{9F811C99-505F-4842-AE9B-5F67EFB05CC6}">
      <dsp:nvSpPr>
        <dsp:cNvPr id="0" name=""/>
        <dsp:cNvSpPr/>
      </dsp:nvSpPr>
      <dsp:spPr>
        <a:xfrm>
          <a:off x="1823954" y="212511"/>
          <a:ext cx="1307764" cy="1307764"/>
        </a:xfrm>
        <a:prstGeom prst="roundRect">
          <a:avLst/>
        </a:prstGeom>
        <a:solidFill>
          <a:schemeClr val="accent6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/>
            <a:t>Drive coherence in data standards</a:t>
          </a:r>
        </a:p>
      </dsp:txBody>
      <dsp:txXfrm>
        <a:off x="1887794" y="276351"/>
        <a:ext cx="1180084" cy="1180084"/>
      </dsp:txXfrm>
    </dsp:sp>
    <dsp:sp modelId="{0E01E663-DDD3-4464-9B07-5926CB6A77F6}">
      <dsp:nvSpPr>
        <dsp:cNvPr id="0" name=""/>
        <dsp:cNvSpPr/>
      </dsp:nvSpPr>
      <dsp:spPr>
        <a:xfrm>
          <a:off x="287331" y="1749134"/>
          <a:ext cx="1307764" cy="1307764"/>
        </a:xfrm>
        <a:prstGeom prst="roundRect">
          <a:avLst/>
        </a:prstGeom>
        <a:solidFill>
          <a:schemeClr val="accent6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/>
            <a:t>Support digital strategies</a:t>
          </a:r>
        </a:p>
      </dsp:txBody>
      <dsp:txXfrm>
        <a:off x="351171" y="1812974"/>
        <a:ext cx="1180084" cy="1180084"/>
      </dsp:txXfrm>
    </dsp:sp>
    <dsp:sp modelId="{6631C4A2-76BB-494A-9663-C101B630FC13}">
      <dsp:nvSpPr>
        <dsp:cNvPr id="0" name=""/>
        <dsp:cNvSpPr/>
      </dsp:nvSpPr>
      <dsp:spPr>
        <a:xfrm>
          <a:off x="1823954" y="1749134"/>
          <a:ext cx="1307764" cy="1307764"/>
        </a:xfrm>
        <a:prstGeom prst="roundRect">
          <a:avLst/>
        </a:prstGeom>
        <a:solidFill>
          <a:schemeClr val="accent6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/>
            <a:t>Evolve business model</a:t>
          </a:r>
        </a:p>
      </dsp:txBody>
      <dsp:txXfrm>
        <a:off x="1887794" y="1812974"/>
        <a:ext cx="1180084" cy="11800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29C08F-589C-4415-AC56-C6F33555AB0E}" type="datetimeFigureOut">
              <a:rPr lang="en-CA" smtClean="0"/>
              <a:t>2023-09-10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F36435-7B5F-4229-9AA3-A8C90CB0D60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17873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Outline of the GKSSB concept, and how it may be able to facilitate information from IPBES to support implementation of GBF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70E46-7EFF-4602-AF66-01A1C76CD34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1106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FBD85-0B47-6CB0-2D1A-7B79BBC9EB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16965F-F6A2-EE8D-2337-06892B4D27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71ABA5-45D3-53A9-0EC4-DECA9CA5F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8C066-A80F-44B4-987A-4EE60A638A60}" type="datetimeFigureOut">
              <a:rPr lang="en-GB" smtClean="0"/>
              <a:t>10/09/2023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0E2D76-F738-FD6A-90CA-4E2F4EAF8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45AE62-4E60-1497-A138-8350FA7F8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6BD80-8C17-4045-937F-623BA402B5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7259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67C76-5A09-3DD1-8393-4C5F0BD08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463958-5A9F-BAF1-F56B-8FAEBE9E03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2A9EF3-9AA3-C76D-4C68-F96945CC5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8C066-A80F-44B4-987A-4EE60A638A60}" type="datetimeFigureOut">
              <a:rPr lang="en-GB" smtClean="0"/>
              <a:t>10/09/2023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6A00FD-34B3-B576-1825-07C854988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4467CF-2B49-7608-1F07-9A65BB554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6BD80-8C17-4045-937F-623BA402B5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479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321148-B0CC-3022-773A-21C9DA84B6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5164B3-6C71-4569-F133-1DCB426DC2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D5146F-FE56-7E98-580B-BA4FE3101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8C066-A80F-44B4-987A-4EE60A638A60}" type="datetimeFigureOut">
              <a:rPr lang="en-GB" smtClean="0"/>
              <a:t>10/09/2023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26084E-9822-FCCC-83DA-EBC7FE7E8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02E9B3-2902-68E7-1D7B-E08B4B3FA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6BD80-8C17-4045-937F-623BA402B5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6362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0806F-05A5-FC0F-D807-7E4A0C899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560482-139A-53A1-3547-2FCD71BB33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544024-89DD-5A87-DA3C-AB82526FD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8C066-A80F-44B4-987A-4EE60A638A60}" type="datetimeFigureOut">
              <a:rPr lang="en-GB" smtClean="0"/>
              <a:t>10/09/2023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7EE47-0735-88F2-C79D-9E3EB79D5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38A659-67A2-FD7C-882F-010C691FD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6BD80-8C17-4045-937F-623BA402B5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4207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74E41-A4FD-2F90-8C7E-BABD85C33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5D1E10-938A-2E66-530E-99278CCBEA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AB0B91-2956-CAF4-A224-EE81586FB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8C066-A80F-44B4-987A-4EE60A638A60}" type="datetimeFigureOut">
              <a:rPr lang="en-GB" smtClean="0"/>
              <a:t>10/09/2023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99B05A-B5C3-149D-EC37-D71100D8F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8E1677-C1A9-780D-BADE-E1FAD5186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6BD80-8C17-4045-937F-623BA402B5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8061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8A764-274A-C3D2-78CE-37C298FCB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6BD597-08DE-1741-EDF3-C759562E8F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003D56-55F7-B414-6890-249FA8497F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8133E6-A939-6FCE-6FED-A3CF95D3F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8C066-A80F-44B4-987A-4EE60A638A60}" type="datetimeFigureOut">
              <a:rPr lang="en-GB" smtClean="0"/>
              <a:t>10/09/2023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F93BED-2591-6A40-54C4-9B283E14F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87E8C4-35F4-D0CB-D146-75406DF62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6BD80-8C17-4045-937F-623BA402B5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1584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81B11-09C0-4E1E-F9C6-5DC97AB69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22AF2D-E5F3-D62C-D089-01045757BB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ABCFFC-4CF9-D100-3D70-B79C145D55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3B1A5C-83D1-B890-6DB7-25DB5E714F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5174B7-2C3D-3A70-17C2-3BB3BC2225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503DCC-1F95-F6C3-291A-59F492A83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8C066-A80F-44B4-987A-4EE60A638A60}" type="datetimeFigureOut">
              <a:rPr lang="en-GB" smtClean="0"/>
              <a:t>10/09/2023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22DDBA-B0B3-3290-1647-8CED14F04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1D9F4D-948C-DC5F-6157-13F52D2E5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6BD80-8C17-4045-937F-623BA402B5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087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AA2-F034-F69A-F5BB-EED98E587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C5B92D-09DB-A065-4D91-F4BE9735C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8C066-A80F-44B4-987A-4EE60A638A60}" type="datetimeFigureOut">
              <a:rPr lang="en-GB" smtClean="0"/>
              <a:t>10/09/2023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38B7C5-DAEC-F9DF-2383-94FF7BFA2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701927-6B99-5083-DCAD-84BD59E43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6BD80-8C17-4045-937F-623BA402B5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6623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480155-AC5C-D999-561C-0984A9672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8C066-A80F-44B4-987A-4EE60A638A60}" type="datetimeFigureOut">
              <a:rPr lang="en-GB" smtClean="0"/>
              <a:t>10/09/2023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7F1362-92A2-3C76-29F8-C89A3D048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2D1E89-539B-8EC2-997A-80D765550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6BD80-8C17-4045-937F-623BA402B5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8081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50BA4-156D-6EA3-C52A-966C35EBB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D92A6-4DB2-8EB9-D79F-F8AE1D6E00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D5101E-A809-1045-A976-5A2098508E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B1676C-51FB-F339-F5FB-1950FF119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8C066-A80F-44B4-987A-4EE60A638A60}" type="datetimeFigureOut">
              <a:rPr lang="en-GB" smtClean="0"/>
              <a:t>10/09/2023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1F75DF-2054-4035-18CF-9E478CB4E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BE268B-1407-F75B-6C9F-A11AFB4D1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6BD80-8C17-4045-937F-623BA402B5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6319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33CDB-22CC-6856-2A5F-2C5E077F1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281FB8-45CB-0160-7D80-D7C5706465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E618AE-EAC0-EDC8-1532-C4293D2F0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ACE91D-1BFC-6523-28E6-F8795353A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8C066-A80F-44B4-987A-4EE60A638A60}" type="datetimeFigureOut">
              <a:rPr lang="en-GB" smtClean="0"/>
              <a:t>10/09/2023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FCD096-2C69-97D7-6951-6C57F67A3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586558-3FA0-70CB-BFC0-FFD2ED6B1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6BD80-8C17-4045-937F-623BA402B5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1241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B73415-5A99-8D16-7817-EEEF32008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EAB7E4-C253-7897-F1CC-EBFB0CCF0B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383CA7-C48E-0F26-62CE-94335AB6C1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8C066-A80F-44B4-987A-4EE60A638A60}" type="datetimeFigureOut">
              <a:rPr lang="en-GB" smtClean="0"/>
              <a:t>10/09/2023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BD8174-0008-D0B7-C712-8EAAD5EAE2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ADC29E-1A99-AA7A-CA40-E7465F676E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C6BD80-8C17-4045-937F-623BA402B5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4952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gkssb.chm-cbd.net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91" name="Rectangle 2071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E69816-E893-2467-C7CE-8776D3D5EF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2099" name="Rectangle 2073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E65CDF-7155-FC91-C70F-7D58AFED40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5200" b="1">
                <a:solidFill>
                  <a:srgbClr val="FFFFFF"/>
                </a:solidFill>
              </a:rPr>
              <a:t>Knowledge Support Service for Biodiversity</a:t>
            </a:r>
            <a:endParaRPr lang="en-GB" sz="5200" b="1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5D4286-5F7B-38D9-3901-977A1F84B1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44486" y="4087041"/>
            <a:ext cx="8109858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endParaRPr lang="en-US">
              <a:solidFill>
                <a:srgbClr val="FFFFFF"/>
              </a:solidFill>
            </a:endParaRPr>
          </a:p>
          <a:p>
            <a:r>
              <a:rPr lang="en-US">
                <a:solidFill>
                  <a:srgbClr val="FFFFFF"/>
                </a:solidFill>
              </a:rPr>
              <a:t>A collaborative approach to data, knowledge and learning to accelerate nature action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542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>
            <a:extLst>
              <a:ext uri="{FF2B5EF4-FFF2-40B4-BE49-F238E27FC236}">
                <a16:creationId xmlns:a16="http://schemas.microsoft.com/office/drawing/2014/main" id="{C74808FD-3D5F-8DD1-A4D9-7B87A3CD4E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4876" y="0"/>
            <a:ext cx="6085182" cy="68580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F529EE1-8614-4290-0133-7471C7708A90}"/>
              </a:ext>
            </a:extLst>
          </p:cNvPr>
          <p:cNvGrpSpPr/>
          <p:nvPr/>
        </p:nvGrpSpPr>
        <p:grpSpPr>
          <a:xfrm>
            <a:off x="1046778" y="893164"/>
            <a:ext cx="10551961" cy="5033963"/>
            <a:chOff x="809552" y="1012825"/>
            <a:chExt cx="10551961" cy="503396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29D6151-015E-92A6-3577-2C8286D15D28}"/>
                </a:ext>
              </a:extLst>
            </p:cNvPr>
            <p:cNvGrpSpPr/>
            <p:nvPr/>
          </p:nvGrpSpPr>
          <p:grpSpPr>
            <a:xfrm>
              <a:off x="4632765" y="3240088"/>
              <a:ext cx="4785873" cy="465138"/>
              <a:chOff x="4632765" y="3240088"/>
              <a:chExt cx="4785873" cy="465138"/>
            </a:xfrm>
          </p:grpSpPr>
          <p:sp>
            <p:nvSpPr>
              <p:cNvPr id="35" name="Line 18">
                <a:extLst>
                  <a:ext uri="{FF2B5EF4-FFF2-40B4-BE49-F238E27FC236}">
                    <a16:creationId xmlns:a16="http://schemas.microsoft.com/office/drawing/2014/main" id="{5B2103D1-9918-BF59-C856-9AF5E0A350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69290" y="3433763"/>
                <a:ext cx="3494088" cy="0"/>
              </a:xfrm>
              <a:prstGeom prst="line">
                <a:avLst/>
              </a:prstGeom>
              <a:noFill/>
              <a:ln w="14288" cap="rnd">
                <a:solidFill>
                  <a:schemeClr val="bg2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Oval 27">
                <a:extLst>
                  <a:ext uri="{FF2B5EF4-FFF2-40B4-BE49-F238E27FC236}">
                    <a16:creationId xmlns:a16="http://schemas.microsoft.com/office/drawing/2014/main" id="{0C42DAB8-9069-D9C5-8BA2-7F70ADCB1D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32765" y="3370263"/>
                <a:ext cx="128588" cy="128588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" name="Oval 29">
                <a:extLst>
                  <a:ext uri="{FF2B5EF4-FFF2-40B4-BE49-F238E27FC236}">
                    <a16:creationId xmlns:a16="http://schemas.microsoft.com/office/drawing/2014/main" id="{6E8DA7F8-B531-9703-72A1-7E17171F4F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61350" y="3370263"/>
                <a:ext cx="128588" cy="128588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" name="Freeform 37">
                <a:extLst>
                  <a:ext uri="{FF2B5EF4-FFF2-40B4-BE49-F238E27FC236}">
                    <a16:creationId xmlns:a16="http://schemas.microsoft.com/office/drawing/2014/main" id="{5CE499EB-9BA7-994B-4FD7-B44E85B7717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591550" y="3240088"/>
                <a:ext cx="827088" cy="465138"/>
              </a:xfrm>
              <a:custGeom>
                <a:avLst/>
                <a:gdLst>
                  <a:gd name="T0" fmla="*/ 51 w 217"/>
                  <a:gd name="T1" fmla="*/ 100 h 122"/>
                  <a:gd name="T2" fmla="*/ 50 w 217"/>
                  <a:gd name="T3" fmla="*/ 91 h 122"/>
                  <a:gd name="T4" fmla="*/ 63 w 217"/>
                  <a:gd name="T5" fmla="*/ 79 h 122"/>
                  <a:gd name="T6" fmla="*/ 70 w 217"/>
                  <a:gd name="T7" fmla="*/ 85 h 122"/>
                  <a:gd name="T8" fmla="*/ 60 w 217"/>
                  <a:gd name="T9" fmla="*/ 99 h 122"/>
                  <a:gd name="T10" fmla="*/ 132 w 217"/>
                  <a:gd name="T11" fmla="*/ 89 h 122"/>
                  <a:gd name="T12" fmla="*/ 158 w 217"/>
                  <a:gd name="T13" fmla="*/ 100 h 122"/>
                  <a:gd name="T14" fmla="*/ 159 w 217"/>
                  <a:gd name="T15" fmla="*/ 89 h 122"/>
                  <a:gd name="T16" fmla="*/ 132 w 217"/>
                  <a:gd name="T17" fmla="*/ 109 h 122"/>
                  <a:gd name="T18" fmla="*/ 144 w 217"/>
                  <a:gd name="T19" fmla="*/ 109 h 122"/>
                  <a:gd name="T20" fmla="*/ 147 w 217"/>
                  <a:gd name="T21" fmla="*/ 100 h 122"/>
                  <a:gd name="T22" fmla="*/ 118 w 217"/>
                  <a:gd name="T23" fmla="*/ 117 h 122"/>
                  <a:gd name="T24" fmla="*/ 130 w 217"/>
                  <a:gd name="T25" fmla="*/ 118 h 122"/>
                  <a:gd name="T26" fmla="*/ 132 w 217"/>
                  <a:gd name="T27" fmla="*/ 109 h 122"/>
                  <a:gd name="T28" fmla="*/ 101 w 217"/>
                  <a:gd name="T29" fmla="*/ 120 h 122"/>
                  <a:gd name="T30" fmla="*/ 115 w 217"/>
                  <a:gd name="T31" fmla="*/ 119 h 122"/>
                  <a:gd name="T32" fmla="*/ 69 w 217"/>
                  <a:gd name="T33" fmla="*/ 109 h 122"/>
                  <a:gd name="T34" fmla="*/ 83 w 217"/>
                  <a:gd name="T35" fmla="*/ 83 h 122"/>
                  <a:gd name="T36" fmla="*/ 74 w 217"/>
                  <a:gd name="T37" fmla="*/ 84 h 122"/>
                  <a:gd name="T38" fmla="*/ 59 w 217"/>
                  <a:gd name="T39" fmla="*/ 110 h 122"/>
                  <a:gd name="T40" fmla="*/ 69 w 217"/>
                  <a:gd name="T41" fmla="*/ 109 h 122"/>
                  <a:gd name="T42" fmla="*/ 95 w 217"/>
                  <a:gd name="T43" fmla="*/ 100 h 122"/>
                  <a:gd name="T44" fmla="*/ 89 w 217"/>
                  <a:gd name="T45" fmla="*/ 89 h 122"/>
                  <a:gd name="T46" fmla="*/ 71 w 217"/>
                  <a:gd name="T47" fmla="*/ 106 h 122"/>
                  <a:gd name="T48" fmla="*/ 77 w 217"/>
                  <a:gd name="T49" fmla="*/ 117 h 122"/>
                  <a:gd name="T50" fmla="*/ 100 w 217"/>
                  <a:gd name="T51" fmla="*/ 113 h 122"/>
                  <a:gd name="T52" fmla="*/ 101 w 217"/>
                  <a:gd name="T53" fmla="*/ 102 h 122"/>
                  <a:gd name="T54" fmla="*/ 92 w 217"/>
                  <a:gd name="T55" fmla="*/ 103 h 122"/>
                  <a:gd name="T56" fmla="*/ 85 w 217"/>
                  <a:gd name="T57" fmla="*/ 121 h 122"/>
                  <a:gd name="T58" fmla="*/ 94 w 217"/>
                  <a:gd name="T59" fmla="*/ 120 h 122"/>
                  <a:gd name="T60" fmla="*/ 186 w 217"/>
                  <a:gd name="T61" fmla="*/ 1 h 122"/>
                  <a:gd name="T62" fmla="*/ 180 w 217"/>
                  <a:gd name="T63" fmla="*/ 73 h 122"/>
                  <a:gd name="T64" fmla="*/ 217 w 217"/>
                  <a:gd name="T65" fmla="*/ 58 h 122"/>
                  <a:gd name="T66" fmla="*/ 117 w 217"/>
                  <a:gd name="T67" fmla="*/ 31 h 122"/>
                  <a:gd name="T68" fmla="*/ 106 w 217"/>
                  <a:gd name="T69" fmla="*/ 32 h 122"/>
                  <a:gd name="T70" fmla="*/ 74 w 217"/>
                  <a:gd name="T71" fmla="*/ 47 h 122"/>
                  <a:gd name="T72" fmla="*/ 103 w 217"/>
                  <a:gd name="T73" fmla="*/ 55 h 122"/>
                  <a:gd name="T74" fmla="*/ 159 w 217"/>
                  <a:gd name="T75" fmla="*/ 89 h 122"/>
                  <a:gd name="T76" fmla="*/ 168 w 217"/>
                  <a:gd name="T77" fmla="*/ 77 h 122"/>
                  <a:gd name="T78" fmla="*/ 159 w 217"/>
                  <a:gd name="T79" fmla="*/ 89 h 122"/>
                  <a:gd name="T80" fmla="*/ 54 w 217"/>
                  <a:gd name="T81" fmla="*/ 87 h 122"/>
                  <a:gd name="T82" fmla="*/ 31 w 217"/>
                  <a:gd name="T83" fmla="*/ 81 h 122"/>
                  <a:gd name="T84" fmla="*/ 44 w 217"/>
                  <a:gd name="T85" fmla="*/ 0 h 122"/>
                  <a:gd name="T86" fmla="*/ 52 w 217"/>
                  <a:gd name="T87" fmla="*/ 89 h 122"/>
                  <a:gd name="T88" fmla="*/ 72 w 217"/>
                  <a:gd name="T89" fmla="*/ 3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17" h="122">
                    <a:moveTo>
                      <a:pt x="56" y="101"/>
                    </a:moveTo>
                    <a:cubicBezTo>
                      <a:pt x="54" y="102"/>
                      <a:pt x="52" y="101"/>
                      <a:pt x="51" y="100"/>
                    </a:cubicBezTo>
                    <a:cubicBezTo>
                      <a:pt x="49" y="99"/>
                      <a:pt x="49" y="97"/>
                      <a:pt x="49" y="95"/>
                    </a:cubicBezTo>
                    <a:cubicBezTo>
                      <a:pt x="49" y="94"/>
                      <a:pt x="49" y="92"/>
                      <a:pt x="50" y="91"/>
                    </a:cubicBezTo>
                    <a:cubicBezTo>
                      <a:pt x="59" y="81"/>
                      <a:pt x="59" y="81"/>
                      <a:pt x="59" y="81"/>
                    </a:cubicBezTo>
                    <a:cubicBezTo>
                      <a:pt x="60" y="80"/>
                      <a:pt x="61" y="79"/>
                      <a:pt x="63" y="79"/>
                    </a:cubicBezTo>
                    <a:cubicBezTo>
                      <a:pt x="65" y="79"/>
                      <a:pt x="66" y="79"/>
                      <a:pt x="68" y="81"/>
                    </a:cubicBezTo>
                    <a:cubicBezTo>
                      <a:pt x="69" y="82"/>
                      <a:pt x="70" y="83"/>
                      <a:pt x="70" y="85"/>
                    </a:cubicBezTo>
                    <a:cubicBezTo>
                      <a:pt x="70" y="87"/>
                      <a:pt x="70" y="89"/>
                      <a:pt x="68" y="90"/>
                    </a:cubicBezTo>
                    <a:cubicBezTo>
                      <a:pt x="60" y="99"/>
                      <a:pt x="60" y="99"/>
                      <a:pt x="60" y="99"/>
                    </a:cubicBezTo>
                    <a:cubicBezTo>
                      <a:pt x="59" y="100"/>
                      <a:pt x="58" y="101"/>
                      <a:pt x="56" y="101"/>
                    </a:cubicBezTo>
                    <a:close/>
                    <a:moveTo>
                      <a:pt x="132" y="89"/>
                    </a:moveTo>
                    <a:cubicBezTo>
                      <a:pt x="132" y="89"/>
                      <a:pt x="147" y="102"/>
                      <a:pt x="152" y="102"/>
                    </a:cubicBezTo>
                    <a:cubicBezTo>
                      <a:pt x="155" y="103"/>
                      <a:pt x="156" y="102"/>
                      <a:pt x="158" y="100"/>
                    </a:cubicBezTo>
                    <a:cubicBezTo>
                      <a:pt x="160" y="98"/>
                      <a:pt x="161" y="96"/>
                      <a:pt x="161" y="93"/>
                    </a:cubicBezTo>
                    <a:cubicBezTo>
                      <a:pt x="161" y="92"/>
                      <a:pt x="160" y="90"/>
                      <a:pt x="159" y="89"/>
                    </a:cubicBezTo>
                    <a:moveTo>
                      <a:pt x="119" y="97"/>
                    </a:moveTo>
                    <a:cubicBezTo>
                      <a:pt x="132" y="109"/>
                      <a:pt x="132" y="109"/>
                      <a:pt x="132" y="109"/>
                    </a:cubicBezTo>
                    <a:cubicBezTo>
                      <a:pt x="134" y="110"/>
                      <a:pt x="136" y="112"/>
                      <a:pt x="138" y="112"/>
                    </a:cubicBezTo>
                    <a:cubicBezTo>
                      <a:pt x="141" y="112"/>
                      <a:pt x="143" y="111"/>
                      <a:pt x="144" y="109"/>
                    </a:cubicBezTo>
                    <a:cubicBezTo>
                      <a:pt x="146" y="108"/>
                      <a:pt x="147" y="105"/>
                      <a:pt x="147" y="103"/>
                    </a:cubicBezTo>
                    <a:cubicBezTo>
                      <a:pt x="147" y="102"/>
                      <a:pt x="147" y="101"/>
                      <a:pt x="147" y="100"/>
                    </a:cubicBezTo>
                    <a:moveTo>
                      <a:pt x="111" y="111"/>
                    </a:moveTo>
                    <a:cubicBezTo>
                      <a:pt x="118" y="117"/>
                      <a:pt x="118" y="117"/>
                      <a:pt x="118" y="117"/>
                    </a:cubicBezTo>
                    <a:cubicBezTo>
                      <a:pt x="119" y="119"/>
                      <a:pt x="121" y="120"/>
                      <a:pt x="124" y="120"/>
                    </a:cubicBezTo>
                    <a:cubicBezTo>
                      <a:pt x="126" y="120"/>
                      <a:pt x="128" y="120"/>
                      <a:pt x="130" y="118"/>
                    </a:cubicBezTo>
                    <a:cubicBezTo>
                      <a:pt x="132" y="116"/>
                      <a:pt x="133" y="114"/>
                      <a:pt x="133" y="111"/>
                    </a:cubicBezTo>
                    <a:cubicBezTo>
                      <a:pt x="133" y="110"/>
                      <a:pt x="133" y="110"/>
                      <a:pt x="132" y="109"/>
                    </a:cubicBezTo>
                    <a:moveTo>
                      <a:pt x="96" y="117"/>
                    </a:moveTo>
                    <a:cubicBezTo>
                      <a:pt x="101" y="120"/>
                      <a:pt x="101" y="120"/>
                      <a:pt x="101" y="120"/>
                    </a:cubicBezTo>
                    <a:cubicBezTo>
                      <a:pt x="102" y="120"/>
                      <a:pt x="105" y="121"/>
                      <a:pt x="109" y="121"/>
                    </a:cubicBezTo>
                    <a:cubicBezTo>
                      <a:pt x="111" y="120"/>
                      <a:pt x="113" y="120"/>
                      <a:pt x="115" y="119"/>
                    </a:cubicBezTo>
                    <a:cubicBezTo>
                      <a:pt x="116" y="118"/>
                      <a:pt x="116" y="117"/>
                      <a:pt x="117" y="116"/>
                    </a:cubicBezTo>
                    <a:moveTo>
                      <a:pt x="69" y="109"/>
                    </a:moveTo>
                    <a:cubicBezTo>
                      <a:pt x="84" y="93"/>
                      <a:pt x="84" y="93"/>
                      <a:pt x="84" y="93"/>
                    </a:cubicBezTo>
                    <a:cubicBezTo>
                      <a:pt x="86" y="90"/>
                      <a:pt x="86" y="86"/>
                      <a:pt x="83" y="83"/>
                    </a:cubicBezTo>
                    <a:cubicBezTo>
                      <a:pt x="82" y="82"/>
                      <a:pt x="80" y="81"/>
                      <a:pt x="78" y="82"/>
                    </a:cubicBezTo>
                    <a:cubicBezTo>
                      <a:pt x="76" y="82"/>
                      <a:pt x="75" y="83"/>
                      <a:pt x="74" y="84"/>
                    </a:cubicBezTo>
                    <a:cubicBezTo>
                      <a:pt x="59" y="100"/>
                      <a:pt x="59" y="100"/>
                      <a:pt x="59" y="100"/>
                    </a:cubicBezTo>
                    <a:cubicBezTo>
                      <a:pt x="57" y="103"/>
                      <a:pt x="57" y="107"/>
                      <a:pt x="59" y="110"/>
                    </a:cubicBezTo>
                    <a:cubicBezTo>
                      <a:pt x="61" y="111"/>
                      <a:pt x="63" y="111"/>
                      <a:pt x="65" y="111"/>
                    </a:cubicBezTo>
                    <a:cubicBezTo>
                      <a:pt x="66" y="111"/>
                      <a:pt x="68" y="110"/>
                      <a:pt x="69" y="109"/>
                    </a:cubicBezTo>
                    <a:close/>
                    <a:moveTo>
                      <a:pt x="81" y="115"/>
                    </a:moveTo>
                    <a:cubicBezTo>
                      <a:pt x="95" y="100"/>
                      <a:pt x="95" y="100"/>
                      <a:pt x="95" y="100"/>
                    </a:cubicBezTo>
                    <a:cubicBezTo>
                      <a:pt x="97" y="97"/>
                      <a:pt x="97" y="93"/>
                      <a:pt x="94" y="90"/>
                    </a:cubicBezTo>
                    <a:cubicBezTo>
                      <a:pt x="93" y="89"/>
                      <a:pt x="91" y="89"/>
                      <a:pt x="89" y="89"/>
                    </a:cubicBezTo>
                    <a:cubicBezTo>
                      <a:pt x="87" y="89"/>
                      <a:pt x="86" y="90"/>
                      <a:pt x="85" y="91"/>
                    </a:cubicBezTo>
                    <a:cubicBezTo>
                      <a:pt x="71" y="106"/>
                      <a:pt x="71" y="106"/>
                      <a:pt x="71" y="106"/>
                    </a:cubicBezTo>
                    <a:cubicBezTo>
                      <a:pt x="69" y="109"/>
                      <a:pt x="69" y="113"/>
                      <a:pt x="72" y="115"/>
                    </a:cubicBezTo>
                    <a:cubicBezTo>
                      <a:pt x="73" y="117"/>
                      <a:pt x="75" y="117"/>
                      <a:pt x="77" y="117"/>
                    </a:cubicBezTo>
                    <a:cubicBezTo>
                      <a:pt x="79" y="117"/>
                      <a:pt x="80" y="116"/>
                      <a:pt x="81" y="115"/>
                    </a:cubicBezTo>
                    <a:close/>
                    <a:moveTo>
                      <a:pt x="100" y="113"/>
                    </a:moveTo>
                    <a:cubicBezTo>
                      <a:pt x="102" y="111"/>
                      <a:pt x="102" y="111"/>
                      <a:pt x="102" y="111"/>
                    </a:cubicBezTo>
                    <a:cubicBezTo>
                      <a:pt x="104" y="109"/>
                      <a:pt x="104" y="104"/>
                      <a:pt x="101" y="102"/>
                    </a:cubicBezTo>
                    <a:cubicBezTo>
                      <a:pt x="100" y="101"/>
                      <a:pt x="98" y="100"/>
                      <a:pt x="96" y="100"/>
                    </a:cubicBezTo>
                    <a:cubicBezTo>
                      <a:pt x="94" y="101"/>
                      <a:pt x="93" y="101"/>
                      <a:pt x="92" y="103"/>
                    </a:cubicBezTo>
                    <a:cubicBezTo>
                      <a:pt x="84" y="111"/>
                      <a:pt x="84" y="111"/>
                      <a:pt x="84" y="111"/>
                    </a:cubicBezTo>
                    <a:cubicBezTo>
                      <a:pt x="82" y="114"/>
                      <a:pt x="82" y="118"/>
                      <a:pt x="85" y="121"/>
                    </a:cubicBezTo>
                    <a:cubicBezTo>
                      <a:pt x="86" y="122"/>
                      <a:pt x="88" y="122"/>
                      <a:pt x="90" y="122"/>
                    </a:cubicBezTo>
                    <a:cubicBezTo>
                      <a:pt x="91" y="122"/>
                      <a:pt x="93" y="121"/>
                      <a:pt x="94" y="120"/>
                    </a:cubicBezTo>
                    <a:lnTo>
                      <a:pt x="100" y="113"/>
                    </a:lnTo>
                    <a:close/>
                    <a:moveTo>
                      <a:pt x="186" y="1"/>
                    </a:moveTo>
                    <a:cubicBezTo>
                      <a:pt x="172" y="8"/>
                      <a:pt x="152" y="18"/>
                      <a:pt x="149" y="20"/>
                    </a:cubicBezTo>
                    <a:cubicBezTo>
                      <a:pt x="152" y="25"/>
                      <a:pt x="164" y="46"/>
                      <a:pt x="180" y="73"/>
                    </a:cubicBezTo>
                    <a:cubicBezTo>
                      <a:pt x="182" y="77"/>
                      <a:pt x="182" y="77"/>
                      <a:pt x="182" y="77"/>
                    </a:cubicBezTo>
                    <a:cubicBezTo>
                      <a:pt x="217" y="58"/>
                      <a:pt x="217" y="58"/>
                      <a:pt x="217" y="58"/>
                    </a:cubicBezTo>
                    <a:moveTo>
                      <a:pt x="154" y="28"/>
                    </a:moveTo>
                    <a:cubicBezTo>
                      <a:pt x="136" y="21"/>
                      <a:pt x="127" y="31"/>
                      <a:pt x="117" y="31"/>
                    </a:cubicBezTo>
                    <a:cubicBezTo>
                      <a:pt x="112" y="31"/>
                      <a:pt x="109" y="32"/>
                      <a:pt x="107" y="32"/>
                    </a:cubicBezTo>
                    <a:cubicBezTo>
                      <a:pt x="107" y="32"/>
                      <a:pt x="107" y="32"/>
                      <a:pt x="106" y="32"/>
                    </a:cubicBezTo>
                    <a:cubicBezTo>
                      <a:pt x="105" y="32"/>
                      <a:pt x="104" y="32"/>
                      <a:pt x="104" y="33"/>
                    </a:cubicBezTo>
                    <a:cubicBezTo>
                      <a:pt x="74" y="47"/>
                      <a:pt x="74" y="47"/>
                      <a:pt x="74" y="47"/>
                    </a:cubicBezTo>
                    <a:cubicBezTo>
                      <a:pt x="61" y="55"/>
                      <a:pt x="74" y="65"/>
                      <a:pt x="79" y="64"/>
                    </a:cubicBezTo>
                    <a:cubicBezTo>
                      <a:pt x="83" y="63"/>
                      <a:pt x="95" y="58"/>
                      <a:pt x="103" y="55"/>
                    </a:cubicBezTo>
                    <a:cubicBezTo>
                      <a:pt x="107" y="53"/>
                      <a:pt x="113" y="54"/>
                      <a:pt x="117" y="57"/>
                    </a:cubicBezTo>
                    <a:cubicBezTo>
                      <a:pt x="130" y="66"/>
                      <a:pt x="157" y="86"/>
                      <a:pt x="159" y="89"/>
                    </a:cubicBezTo>
                    <a:moveTo>
                      <a:pt x="178" y="70"/>
                    </a:moveTo>
                    <a:cubicBezTo>
                      <a:pt x="176" y="72"/>
                      <a:pt x="170" y="75"/>
                      <a:pt x="168" y="77"/>
                    </a:cubicBezTo>
                    <a:cubicBezTo>
                      <a:pt x="168" y="77"/>
                      <a:pt x="167" y="79"/>
                      <a:pt x="166" y="81"/>
                    </a:cubicBezTo>
                    <a:cubicBezTo>
                      <a:pt x="164" y="84"/>
                      <a:pt x="161" y="88"/>
                      <a:pt x="159" y="89"/>
                    </a:cubicBezTo>
                    <a:moveTo>
                      <a:pt x="54" y="87"/>
                    </a:moveTo>
                    <a:cubicBezTo>
                      <a:pt x="54" y="87"/>
                      <a:pt x="54" y="87"/>
                      <a:pt x="54" y="87"/>
                    </a:cubicBezTo>
                    <a:moveTo>
                      <a:pt x="0" y="55"/>
                    </a:moveTo>
                    <a:cubicBezTo>
                      <a:pt x="31" y="81"/>
                      <a:pt x="31" y="81"/>
                      <a:pt x="31" y="81"/>
                    </a:cubicBezTo>
                    <a:cubicBezTo>
                      <a:pt x="75" y="25"/>
                      <a:pt x="75" y="25"/>
                      <a:pt x="75" y="25"/>
                    </a:cubicBezTo>
                    <a:cubicBezTo>
                      <a:pt x="44" y="0"/>
                      <a:pt x="44" y="0"/>
                      <a:pt x="44" y="0"/>
                    </a:cubicBezTo>
                    <a:moveTo>
                      <a:pt x="34" y="77"/>
                    </a:moveTo>
                    <a:cubicBezTo>
                      <a:pt x="43" y="84"/>
                      <a:pt x="52" y="89"/>
                      <a:pt x="52" y="89"/>
                    </a:cubicBezTo>
                    <a:moveTo>
                      <a:pt x="93" y="38"/>
                    </a:moveTo>
                    <a:cubicBezTo>
                      <a:pt x="89" y="36"/>
                      <a:pt x="80" y="32"/>
                      <a:pt x="72" y="30"/>
                    </a:cubicBezTo>
                  </a:path>
                </a:pathLst>
              </a:custGeom>
              <a:noFill/>
              <a:ln w="19050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725FC75-F743-54E6-AEBC-CA7C15921CF9}"/>
                </a:ext>
              </a:extLst>
            </p:cNvPr>
            <p:cNvGrpSpPr/>
            <p:nvPr/>
          </p:nvGrpSpPr>
          <p:grpSpPr>
            <a:xfrm>
              <a:off x="4632555" y="4225925"/>
              <a:ext cx="4160608" cy="1820863"/>
              <a:chOff x="4632555" y="4225925"/>
              <a:chExt cx="4160608" cy="1820863"/>
            </a:xfrm>
          </p:grpSpPr>
          <p:sp>
            <p:nvSpPr>
              <p:cNvPr id="30" name="Freeform 20">
                <a:extLst>
                  <a:ext uri="{FF2B5EF4-FFF2-40B4-BE49-F238E27FC236}">
                    <a16:creationId xmlns:a16="http://schemas.microsoft.com/office/drawing/2014/main" id="{9E64854D-E42B-F7EC-6A2C-2667D11D3F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0668" y="4291012"/>
                <a:ext cx="3008083" cy="1550987"/>
              </a:xfrm>
              <a:custGeom>
                <a:avLst/>
                <a:gdLst>
                  <a:gd name="T0" fmla="*/ 0 w 1714"/>
                  <a:gd name="T1" fmla="*/ 0 h 960"/>
                  <a:gd name="T2" fmla="*/ 551 w 1714"/>
                  <a:gd name="T3" fmla="*/ 0 h 960"/>
                  <a:gd name="T4" fmla="*/ 1488 w 1714"/>
                  <a:gd name="T5" fmla="*/ 960 h 960"/>
                  <a:gd name="T6" fmla="*/ 1714 w 1714"/>
                  <a:gd name="T7" fmla="*/ 960 h 9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14" h="960">
                    <a:moveTo>
                      <a:pt x="0" y="0"/>
                    </a:moveTo>
                    <a:lnTo>
                      <a:pt x="551" y="0"/>
                    </a:lnTo>
                    <a:lnTo>
                      <a:pt x="1488" y="960"/>
                    </a:lnTo>
                    <a:lnTo>
                      <a:pt x="1714" y="960"/>
                    </a:lnTo>
                  </a:path>
                </a:pathLst>
              </a:custGeom>
              <a:noFill/>
              <a:ln w="14288" cap="rnd">
                <a:solidFill>
                  <a:schemeClr val="bg2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Oval 33">
                <a:extLst>
                  <a:ext uri="{FF2B5EF4-FFF2-40B4-BE49-F238E27FC236}">
                    <a16:creationId xmlns:a16="http://schemas.microsoft.com/office/drawing/2014/main" id="{D6E79C2D-F629-1B4F-C3B7-5DF5188D6E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32555" y="4225925"/>
                <a:ext cx="130175" cy="130175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Oval 34">
                <a:extLst>
                  <a:ext uri="{FF2B5EF4-FFF2-40B4-BE49-F238E27FC236}">
                    <a16:creationId xmlns:a16="http://schemas.microsoft.com/office/drawing/2014/main" id="{BC8802EA-A1E6-C952-D849-ACA3DEDBA3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8600" y="5159375"/>
                <a:ext cx="130175" cy="130175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Oval 35">
                <a:extLst>
                  <a:ext uri="{FF2B5EF4-FFF2-40B4-BE49-F238E27FC236}">
                    <a16:creationId xmlns:a16="http://schemas.microsoft.com/office/drawing/2014/main" id="{2ADC4998-338C-3022-965A-C21882EBFA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62875" y="5749925"/>
                <a:ext cx="128588" cy="13335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" name="Freeform 38">
                <a:extLst>
                  <a:ext uri="{FF2B5EF4-FFF2-40B4-BE49-F238E27FC236}">
                    <a16:creationId xmlns:a16="http://schemas.microsoft.com/office/drawing/2014/main" id="{FC791F71-13CA-E6D1-D8FB-6D7B87345C6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215313" y="5586413"/>
                <a:ext cx="577850" cy="460375"/>
              </a:xfrm>
              <a:custGeom>
                <a:avLst/>
                <a:gdLst>
                  <a:gd name="T0" fmla="*/ 152 w 152"/>
                  <a:gd name="T1" fmla="*/ 121 h 121"/>
                  <a:gd name="T2" fmla="*/ 0 w 152"/>
                  <a:gd name="T3" fmla="*/ 121 h 121"/>
                  <a:gd name="T4" fmla="*/ 37 w 152"/>
                  <a:gd name="T5" fmla="*/ 89 h 121"/>
                  <a:gd name="T6" fmla="*/ 17 w 152"/>
                  <a:gd name="T7" fmla="*/ 89 h 121"/>
                  <a:gd name="T8" fmla="*/ 17 w 152"/>
                  <a:gd name="T9" fmla="*/ 121 h 121"/>
                  <a:gd name="T10" fmla="*/ 37 w 152"/>
                  <a:gd name="T11" fmla="*/ 121 h 121"/>
                  <a:gd name="T12" fmla="*/ 37 w 152"/>
                  <a:gd name="T13" fmla="*/ 89 h 121"/>
                  <a:gd name="T14" fmla="*/ 70 w 152"/>
                  <a:gd name="T15" fmla="*/ 56 h 121"/>
                  <a:gd name="T16" fmla="*/ 49 w 152"/>
                  <a:gd name="T17" fmla="*/ 56 h 121"/>
                  <a:gd name="T18" fmla="*/ 49 w 152"/>
                  <a:gd name="T19" fmla="*/ 121 h 121"/>
                  <a:gd name="T20" fmla="*/ 70 w 152"/>
                  <a:gd name="T21" fmla="*/ 121 h 121"/>
                  <a:gd name="T22" fmla="*/ 70 w 152"/>
                  <a:gd name="T23" fmla="*/ 56 h 121"/>
                  <a:gd name="T24" fmla="*/ 103 w 152"/>
                  <a:gd name="T25" fmla="*/ 70 h 121"/>
                  <a:gd name="T26" fmla="*/ 82 w 152"/>
                  <a:gd name="T27" fmla="*/ 70 h 121"/>
                  <a:gd name="T28" fmla="*/ 82 w 152"/>
                  <a:gd name="T29" fmla="*/ 121 h 121"/>
                  <a:gd name="T30" fmla="*/ 103 w 152"/>
                  <a:gd name="T31" fmla="*/ 121 h 121"/>
                  <a:gd name="T32" fmla="*/ 103 w 152"/>
                  <a:gd name="T33" fmla="*/ 70 h 121"/>
                  <a:gd name="T34" fmla="*/ 136 w 152"/>
                  <a:gd name="T35" fmla="*/ 37 h 121"/>
                  <a:gd name="T36" fmla="*/ 115 w 152"/>
                  <a:gd name="T37" fmla="*/ 37 h 121"/>
                  <a:gd name="T38" fmla="*/ 115 w 152"/>
                  <a:gd name="T39" fmla="*/ 121 h 121"/>
                  <a:gd name="T40" fmla="*/ 136 w 152"/>
                  <a:gd name="T41" fmla="*/ 121 h 121"/>
                  <a:gd name="T42" fmla="*/ 136 w 152"/>
                  <a:gd name="T43" fmla="*/ 37 h 121"/>
                  <a:gd name="T44" fmla="*/ 27 w 152"/>
                  <a:gd name="T45" fmla="*/ 53 h 121"/>
                  <a:gd name="T46" fmla="*/ 21 w 152"/>
                  <a:gd name="T47" fmla="*/ 59 h 121"/>
                  <a:gd name="T48" fmla="*/ 27 w 152"/>
                  <a:gd name="T49" fmla="*/ 65 h 121"/>
                  <a:gd name="T50" fmla="*/ 33 w 152"/>
                  <a:gd name="T51" fmla="*/ 59 h 121"/>
                  <a:gd name="T52" fmla="*/ 27 w 152"/>
                  <a:gd name="T53" fmla="*/ 53 h 121"/>
                  <a:gd name="T54" fmla="*/ 60 w 152"/>
                  <a:gd name="T55" fmla="*/ 21 h 121"/>
                  <a:gd name="T56" fmla="*/ 54 w 152"/>
                  <a:gd name="T57" fmla="*/ 27 h 121"/>
                  <a:gd name="T58" fmla="*/ 60 w 152"/>
                  <a:gd name="T59" fmla="*/ 33 h 121"/>
                  <a:gd name="T60" fmla="*/ 66 w 152"/>
                  <a:gd name="T61" fmla="*/ 27 h 121"/>
                  <a:gd name="T62" fmla="*/ 60 w 152"/>
                  <a:gd name="T63" fmla="*/ 21 h 121"/>
                  <a:gd name="T64" fmla="*/ 92 w 152"/>
                  <a:gd name="T65" fmla="*/ 37 h 121"/>
                  <a:gd name="T66" fmla="*/ 86 w 152"/>
                  <a:gd name="T67" fmla="*/ 43 h 121"/>
                  <a:gd name="T68" fmla="*/ 92 w 152"/>
                  <a:gd name="T69" fmla="*/ 49 h 121"/>
                  <a:gd name="T70" fmla="*/ 98 w 152"/>
                  <a:gd name="T71" fmla="*/ 43 h 121"/>
                  <a:gd name="T72" fmla="*/ 92 w 152"/>
                  <a:gd name="T73" fmla="*/ 37 h 121"/>
                  <a:gd name="T74" fmla="*/ 125 w 152"/>
                  <a:gd name="T75" fmla="*/ 0 h 121"/>
                  <a:gd name="T76" fmla="*/ 119 w 152"/>
                  <a:gd name="T77" fmla="*/ 6 h 121"/>
                  <a:gd name="T78" fmla="*/ 125 w 152"/>
                  <a:gd name="T79" fmla="*/ 12 h 121"/>
                  <a:gd name="T80" fmla="*/ 131 w 152"/>
                  <a:gd name="T81" fmla="*/ 6 h 121"/>
                  <a:gd name="T82" fmla="*/ 125 w 152"/>
                  <a:gd name="T83" fmla="*/ 0 h 121"/>
                  <a:gd name="T84" fmla="*/ 96 w 152"/>
                  <a:gd name="T85" fmla="*/ 39 h 121"/>
                  <a:gd name="T86" fmla="*/ 121 w 152"/>
                  <a:gd name="T87" fmla="*/ 10 h 121"/>
                  <a:gd name="T88" fmla="*/ 65 w 152"/>
                  <a:gd name="T89" fmla="*/ 30 h 121"/>
                  <a:gd name="T90" fmla="*/ 87 w 152"/>
                  <a:gd name="T91" fmla="*/ 40 h 121"/>
                  <a:gd name="T92" fmla="*/ 55 w 152"/>
                  <a:gd name="T93" fmla="*/ 32 h 121"/>
                  <a:gd name="T94" fmla="*/ 31 w 152"/>
                  <a:gd name="T95" fmla="*/ 54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52" h="121">
                    <a:moveTo>
                      <a:pt x="152" y="121"/>
                    </a:moveTo>
                    <a:cubicBezTo>
                      <a:pt x="0" y="121"/>
                      <a:pt x="0" y="121"/>
                      <a:pt x="0" y="121"/>
                    </a:cubicBezTo>
                    <a:moveTo>
                      <a:pt x="37" y="89"/>
                    </a:moveTo>
                    <a:cubicBezTo>
                      <a:pt x="17" y="89"/>
                      <a:pt x="17" y="89"/>
                      <a:pt x="17" y="89"/>
                    </a:cubicBezTo>
                    <a:cubicBezTo>
                      <a:pt x="17" y="121"/>
                      <a:pt x="17" y="121"/>
                      <a:pt x="17" y="121"/>
                    </a:cubicBezTo>
                    <a:cubicBezTo>
                      <a:pt x="37" y="121"/>
                      <a:pt x="37" y="121"/>
                      <a:pt x="37" y="121"/>
                    </a:cubicBezTo>
                    <a:lnTo>
                      <a:pt x="37" y="89"/>
                    </a:lnTo>
                    <a:close/>
                    <a:moveTo>
                      <a:pt x="70" y="56"/>
                    </a:moveTo>
                    <a:cubicBezTo>
                      <a:pt x="49" y="56"/>
                      <a:pt x="49" y="56"/>
                      <a:pt x="49" y="56"/>
                    </a:cubicBezTo>
                    <a:cubicBezTo>
                      <a:pt x="49" y="121"/>
                      <a:pt x="49" y="121"/>
                      <a:pt x="49" y="121"/>
                    </a:cubicBezTo>
                    <a:cubicBezTo>
                      <a:pt x="70" y="121"/>
                      <a:pt x="70" y="121"/>
                      <a:pt x="70" y="121"/>
                    </a:cubicBezTo>
                    <a:lnTo>
                      <a:pt x="70" y="56"/>
                    </a:lnTo>
                    <a:close/>
                    <a:moveTo>
                      <a:pt x="103" y="70"/>
                    </a:moveTo>
                    <a:cubicBezTo>
                      <a:pt x="82" y="70"/>
                      <a:pt x="82" y="70"/>
                      <a:pt x="82" y="70"/>
                    </a:cubicBezTo>
                    <a:cubicBezTo>
                      <a:pt x="82" y="121"/>
                      <a:pt x="82" y="121"/>
                      <a:pt x="82" y="121"/>
                    </a:cubicBezTo>
                    <a:cubicBezTo>
                      <a:pt x="103" y="121"/>
                      <a:pt x="103" y="121"/>
                      <a:pt x="103" y="121"/>
                    </a:cubicBezTo>
                    <a:lnTo>
                      <a:pt x="103" y="70"/>
                    </a:lnTo>
                    <a:close/>
                    <a:moveTo>
                      <a:pt x="136" y="37"/>
                    </a:moveTo>
                    <a:cubicBezTo>
                      <a:pt x="115" y="37"/>
                      <a:pt x="115" y="37"/>
                      <a:pt x="115" y="37"/>
                    </a:cubicBezTo>
                    <a:cubicBezTo>
                      <a:pt x="115" y="121"/>
                      <a:pt x="115" y="121"/>
                      <a:pt x="115" y="121"/>
                    </a:cubicBezTo>
                    <a:cubicBezTo>
                      <a:pt x="136" y="121"/>
                      <a:pt x="136" y="121"/>
                      <a:pt x="136" y="121"/>
                    </a:cubicBezTo>
                    <a:lnTo>
                      <a:pt x="136" y="37"/>
                    </a:lnTo>
                    <a:close/>
                    <a:moveTo>
                      <a:pt x="27" y="53"/>
                    </a:moveTo>
                    <a:cubicBezTo>
                      <a:pt x="24" y="53"/>
                      <a:pt x="21" y="55"/>
                      <a:pt x="21" y="59"/>
                    </a:cubicBezTo>
                    <a:cubicBezTo>
                      <a:pt x="21" y="62"/>
                      <a:pt x="24" y="65"/>
                      <a:pt x="27" y="65"/>
                    </a:cubicBezTo>
                    <a:cubicBezTo>
                      <a:pt x="30" y="65"/>
                      <a:pt x="33" y="62"/>
                      <a:pt x="33" y="59"/>
                    </a:cubicBezTo>
                    <a:cubicBezTo>
                      <a:pt x="33" y="55"/>
                      <a:pt x="30" y="53"/>
                      <a:pt x="27" y="53"/>
                    </a:cubicBezTo>
                    <a:close/>
                    <a:moveTo>
                      <a:pt x="60" y="21"/>
                    </a:moveTo>
                    <a:cubicBezTo>
                      <a:pt x="56" y="21"/>
                      <a:pt x="54" y="24"/>
                      <a:pt x="54" y="27"/>
                    </a:cubicBezTo>
                    <a:cubicBezTo>
                      <a:pt x="54" y="31"/>
                      <a:pt x="56" y="33"/>
                      <a:pt x="60" y="33"/>
                    </a:cubicBezTo>
                    <a:cubicBezTo>
                      <a:pt x="63" y="33"/>
                      <a:pt x="66" y="31"/>
                      <a:pt x="66" y="27"/>
                    </a:cubicBezTo>
                    <a:cubicBezTo>
                      <a:pt x="66" y="24"/>
                      <a:pt x="63" y="21"/>
                      <a:pt x="60" y="21"/>
                    </a:cubicBezTo>
                    <a:close/>
                    <a:moveTo>
                      <a:pt x="92" y="37"/>
                    </a:moveTo>
                    <a:cubicBezTo>
                      <a:pt x="89" y="37"/>
                      <a:pt x="86" y="40"/>
                      <a:pt x="86" y="43"/>
                    </a:cubicBezTo>
                    <a:cubicBezTo>
                      <a:pt x="86" y="46"/>
                      <a:pt x="89" y="49"/>
                      <a:pt x="92" y="49"/>
                    </a:cubicBezTo>
                    <a:cubicBezTo>
                      <a:pt x="96" y="49"/>
                      <a:pt x="98" y="46"/>
                      <a:pt x="98" y="43"/>
                    </a:cubicBezTo>
                    <a:cubicBezTo>
                      <a:pt x="98" y="40"/>
                      <a:pt x="96" y="37"/>
                      <a:pt x="92" y="37"/>
                    </a:cubicBezTo>
                    <a:close/>
                    <a:moveTo>
                      <a:pt x="125" y="0"/>
                    </a:moveTo>
                    <a:cubicBezTo>
                      <a:pt x="122" y="0"/>
                      <a:pt x="119" y="2"/>
                      <a:pt x="119" y="6"/>
                    </a:cubicBezTo>
                    <a:cubicBezTo>
                      <a:pt x="119" y="9"/>
                      <a:pt x="122" y="12"/>
                      <a:pt x="125" y="12"/>
                    </a:cubicBezTo>
                    <a:cubicBezTo>
                      <a:pt x="128" y="12"/>
                      <a:pt x="131" y="9"/>
                      <a:pt x="131" y="6"/>
                    </a:cubicBezTo>
                    <a:cubicBezTo>
                      <a:pt x="131" y="2"/>
                      <a:pt x="128" y="0"/>
                      <a:pt x="125" y="0"/>
                    </a:cubicBezTo>
                    <a:close/>
                    <a:moveTo>
                      <a:pt x="96" y="39"/>
                    </a:moveTo>
                    <a:cubicBezTo>
                      <a:pt x="121" y="10"/>
                      <a:pt x="121" y="10"/>
                      <a:pt x="121" y="10"/>
                    </a:cubicBezTo>
                    <a:moveTo>
                      <a:pt x="65" y="30"/>
                    </a:moveTo>
                    <a:cubicBezTo>
                      <a:pt x="87" y="40"/>
                      <a:pt x="87" y="40"/>
                      <a:pt x="87" y="40"/>
                    </a:cubicBezTo>
                    <a:moveTo>
                      <a:pt x="55" y="32"/>
                    </a:moveTo>
                    <a:cubicBezTo>
                      <a:pt x="31" y="54"/>
                      <a:pt x="31" y="54"/>
                      <a:pt x="31" y="54"/>
                    </a:cubicBezTo>
                  </a:path>
                </a:pathLst>
              </a:custGeom>
              <a:noFill/>
              <a:ln w="19050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47DE0B4-3282-4E4E-FD39-02F3109A008A}"/>
                </a:ext>
              </a:extLst>
            </p:cNvPr>
            <p:cNvGrpSpPr/>
            <p:nvPr/>
          </p:nvGrpSpPr>
          <p:grpSpPr>
            <a:xfrm>
              <a:off x="4649787" y="3807721"/>
              <a:ext cx="6149975" cy="1238250"/>
              <a:chOff x="4421188" y="3795713"/>
              <a:chExt cx="6149975" cy="1238250"/>
            </a:xfrm>
          </p:grpSpPr>
          <p:sp>
            <p:nvSpPr>
              <p:cNvPr id="25" name="Freeform 19">
                <a:extLst>
                  <a:ext uri="{FF2B5EF4-FFF2-40B4-BE49-F238E27FC236}">
                    <a16:creationId xmlns:a16="http://schemas.microsoft.com/office/drawing/2014/main" id="{BA39F6B9-67DA-6928-81C6-070896039C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7713" y="3865563"/>
                <a:ext cx="5100638" cy="890588"/>
              </a:xfrm>
              <a:custGeom>
                <a:avLst/>
                <a:gdLst>
                  <a:gd name="T0" fmla="*/ 0 w 3213"/>
                  <a:gd name="T1" fmla="*/ 0 h 561"/>
                  <a:gd name="T2" fmla="*/ 1662 w 3213"/>
                  <a:gd name="T3" fmla="*/ 0 h 561"/>
                  <a:gd name="T4" fmla="*/ 2328 w 3213"/>
                  <a:gd name="T5" fmla="*/ 561 h 561"/>
                  <a:gd name="T6" fmla="*/ 3213 w 3213"/>
                  <a:gd name="T7" fmla="*/ 561 h 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13" h="561">
                    <a:moveTo>
                      <a:pt x="0" y="0"/>
                    </a:moveTo>
                    <a:lnTo>
                      <a:pt x="1662" y="0"/>
                    </a:lnTo>
                    <a:lnTo>
                      <a:pt x="2328" y="561"/>
                    </a:lnTo>
                    <a:lnTo>
                      <a:pt x="3213" y="561"/>
                    </a:lnTo>
                  </a:path>
                </a:pathLst>
              </a:custGeom>
              <a:noFill/>
              <a:ln w="14288" cap="rnd">
                <a:solidFill>
                  <a:schemeClr val="bg2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" name="Oval 30">
                <a:extLst>
                  <a:ext uri="{FF2B5EF4-FFF2-40B4-BE49-F238E27FC236}">
                    <a16:creationId xmlns:a16="http://schemas.microsoft.com/office/drawing/2014/main" id="{E4699AD8-3209-F588-9FC7-95F9ACF479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1188" y="3795713"/>
                <a:ext cx="130175" cy="13335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Oval 31">
                <a:extLst>
                  <a:ext uri="{FF2B5EF4-FFF2-40B4-BE49-F238E27FC236}">
                    <a16:creationId xmlns:a16="http://schemas.microsoft.com/office/drawing/2014/main" id="{C9ACACB7-F721-9997-D9D6-60EC2FD59E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69050" y="3795713"/>
                <a:ext cx="130175" cy="13335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Oval 32">
                <a:extLst>
                  <a:ext uri="{FF2B5EF4-FFF2-40B4-BE49-F238E27FC236}">
                    <a16:creationId xmlns:a16="http://schemas.microsoft.com/office/drawing/2014/main" id="{C6198721-7E65-6102-2A07-A5B70B2CDA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88500" y="4691063"/>
                <a:ext cx="133350" cy="130175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Freeform 39">
                <a:extLst>
                  <a:ext uri="{FF2B5EF4-FFF2-40B4-BE49-F238E27FC236}">
                    <a16:creationId xmlns:a16="http://schemas.microsoft.com/office/drawing/2014/main" id="{D60B4C1A-5AD1-64BC-6282-1785ED20D48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094913" y="4473575"/>
                <a:ext cx="476250" cy="560388"/>
              </a:xfrm>
              <a:custGeom>
                <a:avLst/>
                <a:gdLst>
                  <a:gd name="T0" fmla="*/ 300 w 300"/>
                  <a:gd name="T1" fmla="*/ 147 h 353"/>
                  <a:gd name="T2" fmla="*/ 300 w 300"/>
                  <a:gd name="T3" fmla="*/ 353 h 353"/>
                  <a:gd name="T4" fmla="*/ 0 w 300"/>
                  <a:gd name="T5" fmla="*/ 353 h 353"/>
                  <a:gd name="T6" fmla="*/ 3 w 300"/>
                  <a:gd name="T7" fmla="*/ 144 h 353"/>
                  <a:gd name="T8" fmla="*/ 300 w 300"/>
                  <a:gd name="T9" fmla="*/ 353 h 353"/>
                  <a:gd name="T10" fmla="*/ 151 w 300"/>
                  <a:gd name="T11" fmla="*/ 250 h 353"/>
                  <a:gd name="T12" fmla="*/ 0 w 300"/>
                  <a:gd name="T13" fmla="*/ 353 h 353"/>
                  <a:gd name="T14" fmla="*/ 300 w 300"/>
                  <a:gd name="T15" fmla="*/ 147 h 353"/>
                  <a:gd name="T16" fmla="*/ 199 w 300"/>
                  <a:gd name="T17" fmla="*/ 252 h 353"/>
                  <a:gd name="T18" fmla="*/ 3 w 300"/>
                  <a:gd name="T19" fmla="*/ 144 h 353"/>
                  <a:gd name="T20" fmla="*/ 101 w 300"/>
                  <a:gd name="T21" fmla="*/ 250 h 353"/>
                  <a:gd name="T22" fmla="*/ 264 w 300"/>
                  <a:gd name="T23" fmla="*/ 139 h 353"/>
                  <a:gd name="T24" fmla="*/ 264 w 300"/>
                  <a:gd name="T25" fmla="*/ 68 h 353"/>
                  <a:gd name="T26" fmla="*/ 199 w 300"/>
                  <a:gd name="T27" fmla="*/ 3 h 353"/>
                  <a:gd name="T28" fmla="*/ 39 w 300"/>
                  <a:gd name="T29" fmla="*/ 0 h 353"/>
                  <a:gd name="T30" fmla="*/ 39 w 300"/>
                  <a:gd name="T31" fmla="*/ 139 h 353"/>
                  <a:gd name="T32" fmla="*/ 264 w 300"/>
                  <a:gd name="T33" fmla="*/ 68 h 353"/>
                  <a:gd name="T34" fmla="*/ 199 w 300"/>
                  <a:gd name="T35" fmla="*/ 3 h 353"/>
                  <a:gd name="T36" fmla="*/ 199 w 300"/>
                  <a:gd name="T37" fmla="*/ 68 h 353"/>
                  <a:gd name="T38" fmla="*/ 264 w 300"/>
                  <a:gd name="T39" fmla="*/ 68 h 353"/>
                  <a:gd name="T40" fmla="*/ 101 w 300"/>
                  <a:gd name="T41" fmla="*/ 103 h 353"/>
                  <a:gd name="T42" fmla="*/ 70 w 300"/>
                  <a:gd name="T43" fmla="*/ 103 h 353"/>
                  <a:gd name="T44" fmla="*/ 223 w 300"/>
                  <a:gd name="T45" fmla="*/ 103 h 353"/>
                  <a:gd name="T46" fmla="*/ 132 w 300"/>
                  <a:gd name="T47" fmla="*/ 103 h 353"/>
                  <a:gd name="T48" fmla="*/ 70 w 300"/>
                  <a:gd name="T49" fmla="*/ 137 h 353"/>
                  <a:gd name="T50" fmla="*/ 156 w 300"/>
                  <a:gd name="T51" fmla="*/ 137 h 353"/>
                  <a:gd name="T52" fmla="*/ 223 w 300"/>
                  <a:gd name="T53" fmla="*/ 137 h 353"/>
                  <a:gd name="T54" fmla="*/ 190 w 300"/>
                  <a:gd name="T55" fmla="*/ 137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00" h="353">
                    <a:moveTo>
                      <a:pt x="300" y="147"/>
                    </a:moveTo>
                    <a:lnTo>
                      <a:pt x="300" y="353"/>
                    </a:lnTo>
                    <a:lnTo>
                      <a:pt x="0" y="353"/>
                    </a:lnTo>
                    <a:lnTo>
                      <a:pt x="3" y="144"/>
                    </a:lnTo>
                    <a:moveTo>
                      <a:pt x="300" y="353"/>
                    </a:moveTo>
                    <a:lnTo>
                      <a:pt x="151" y="250"/>
                    </a:lnTo>
                    <a:lnTo>
                      <a:pt x="0" y="353"/>
                    </a:lnTo>
                    <a:moveTo>
                      <a:pt x="300" y="147"/>
                    </a:moveTo>
                    <a:lnTo>
                      <a:pt x="199" y="252"/>
                    </a:lnTo>
                    <a:moveTo>
                      <a:pt x="3" y="144"/>
                    </a:moveTo>
                    <a:lnTo>
                      <a:pt x="101" y="250"/>
                    </a:lnTo>
                    <a:moveTo>
                      <a:pt x="264" y="139"/>
                    </a:moveTo>
                    <a:lnTo>
                      <a:pt x="264" y="68"/>
                    </a:lnTo>
                    <a:moveTo>
                      <a:pt x="199" y="3"/>
                    </a:moveTo>
                    <a:lnTo>
                      <a:pt x="39" y="0"/>
                    </a:lnTo>
                    <a:lnTo>
                      <a:pt x="39" y="139"/>
                    </a:lnTo>
                    <a:moveTo>
                      <a:pt x="264" y="68"/>
                    </a:moveTo>
                    <a:lnTo>
                      <a:pt x="199" y="3"/>
                    </a:lnTo>
                    <a:lnTo>
                      <a:pt x="199" y="68"/>
                    </a:lnTo>
                    <a:lnTo>
                      <a:pt x="264" y="68"/>
                    </a:lnTo>
                    <a:moveTo>
                      <a:pt x="101" y="103"/>
                    </a:moveTo>
                    <a:lnTo>
                      <a:pt x="70" y="103"/>
                    </a:lnTo>
                    <a:moveTo>
                      <a:pt x="223" y="103"/>
                    </a:moveTo>
                    <a:lnTo>
                      <a:pt x="132" y="103"/>
                    </a:lnTo>
                    <a:moveTo>
                      <a:pt x="70" y="137"/>
                    </a:moveTo>
                    <a:lnTo>
                      <a:pt x="156" y="137"/>
                    </a:lnTo>
                    <a:moveTo>
                      <a:pt x="223" y="137"/>
                    </a:moveTo>
                    <a:lnTo>
                      <a:pt x="190" y="137"/>
                    </a:lnTo>
                  </a:path>
                </a:pathLst>
              </a:custGeom>
              <a:noFill/>
              <a:ln w="19050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3E99D76-9834-EFA7-88AB-5F1DDF54C1B9}"/>
                </a:ext>
              </a:extLst>
            </p:cNvPr>
            <p:cNvGrpSpPr/>
            <p:nvPr/>
          </p:nvGrpSpPr>
          <p:grpSpPr>
            <a:xfrm>
              <a:off x="4614862" y="2158718"/>
              <a:ext cx="5534025" cy="933450"/>
              <a:chOff x="4364038" y="2139950"/>
              <a:chExt cx="5534025" cy="933450"/>
            </a:xfrm>
          </p:grpSpPr>
          <p:sp>
            <p:nvSpPr>
              <p:cNvPr id="21" name="Freeform 17">
                <a:extLst>
                  <a:ext uri="{FF2B5EF4-FFF2-40B4-BE49-F238E27FC236}">
                    <a16:creationId xmlns:a16="http://schemas.microsoft.com/office/drawing/2014/main" id="{2C5D7B85-D5D8-C1B8-F0A7-0B58AEB68D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0563" y="2205038"/>
                <a:ext cx="5332413" cy="803275"/>
              </a:xfrm>
              <a:custGeom>
                <a:avLst/>
                <a:gdLst>
                  <a:gd name="T0" fmla="*/ 3359 w 3359"/>
                  <a:gd name="T1" fmla="*/ 0 h 506"/>
                  <a:gd name="T2" fmla="*/ 1470 w 3359"/>
                  <a:gd name="T3" fmla="*/ 0 h 506"/>
                  <a:gd name="T4" fmla="*/ 1125 w 3359"/>
                  <a:gd name="T5" fmla="*/ 506 h 506"/>
                  <a:gd name="T6" fmla="*/ 0 w 3359"/>
                  <a:gd name="T7" fmla="*/ 506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59" h="506">
                    <a:moveTo>
                      <a:pt x="3359" y="0"/>
                    </a:moveTo>
                    <a:lnTo>
                      <a:pt x="1470" y="0"/>
                    </a:lnTo>
                    <a:lnTo>
                      <a:pt x="1125" y="506"/>
                    </a:lnTo>
                    <a:lnTo>
                      <a:pt x="0" y="506"/>
                    </a:lnTo>
                  </a:path>
                </a:pathLst>
              </a:custGeom>
              <a:noFill/>
              <a:ln w="14288" cap="rnd">
                <a:solidFill>
                  <a:schemeClr val="bg2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" name="Oval 24">
                <a:extLst>
                  <a:ext uri="{FF2B5EF4-FFF2-40B4-BE49-F238E27FC236}">
                    <a16:creationId xmlns:a16="http://schemas.microsoft.com/office/drawing/2014/main" id="{E70C15F9-146B-0FEB-C384-BBF8D1B7BE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64038" y="2940050"/>
                <a:ext cx="130175" cy="13335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Oval 25">
                <a:extLst>
                  <a:ext uri="{FF2B5EF4-FFF2-40B4-BE49-F238E27FC236}">
                    <a16:creationId xmlns:a16="http://schemas.microsoft.com/office/drawing/2014/main" id="{A5C8B9D0-27FF-F2FE-E757-989A71E0D1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20013" y="2139950"/>
                <a:ext cx="130175" cy="128588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Oval 26">
                <a:extLst>
                  <a:ext uri="{FF2B5EF4-FFF2-40B4-BE49-F238E27FC236}">
                    <a16:creationId xmlns:a16="http://schemas.microsoft.com/office/drawing/2014/main" id="{64A944F8-8621-CCB3-6349-CED57A00DB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64713" y="2139950"/>
                <a:ext cx="133350" cy="128588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93D64B8-CBA4-A976-893B-CC083832C908}"/>
                </a:ext>
              </a:extLst>
            </p:cNvPr>
            <p:cNvGrpSpPr/>
            <p:nvPr/>
          </p:nvGrpSpPr>
          <p:grpSpPr>
            <a:xfrm>
              <a:off x="4612845" y="1012825"/>
              <a:ext cx="4054905" cy="1641475"/>
              <a:chOff x="4612845" y="1012825"/>
              <a:chExt cx="4054905" cy="1641475"/>
            </a:xfrm>
          </p:grpSpPr>
          <p:sp>
            <p:nvSpPr>
              <p:cNvPr id="16" name="Freeform 16">
                <a:extLst>
                  <a:ext uri="{FF2B5EF4-FFF2-40B4-BE49-F238E27FC236}">
                    <a16:creationId xmlns:a16="http://schemas.microsoft.com/office/drawing/2014/main" id="{4EFAB218-FEAC-C689-0138-2D6A34AEBC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51388" y="1282700"/>
                <a:ext cx="2973388" cy="1288875"/>
              </a:xfrm>
              <a:custGeom>
                <a:avLst/>
                <a:gdLst>
                  <a:gd name="T0" fmla="*/ 1714 w 1714"/>
                  <a:gd name="T1" fmla="*/ 0 h 816"/>
                  <a:gd name="T2" fmla="*/ 887 w 1714"/>
                  <a:gd name="T3" fmla="*/ 0 h 816"/>
                  <a:gd name="T4" fmla="*/ 216 w 1714"/>
                  <a:gd name="T5" fmla="*/ 816 h 816"/>
                  <a:gd name="T6" fmla="*/ 0 w 1714"/>
                  <a:gd name="T7" fmla="*/ 816 h 8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14" h="816">
                    <a:moveTo>
                      <a:pt x="1714" y="0"/>
                    </a:moveTo>
                    <a:lnTo>
                      <a:pt x="887" y="0"/>
                    </a:lnTo>
                    <a:lnTo>
                      <a:pt x="216" y="816"/>
                    </a:lnTo>
                    <a:lnTo>
                      <a:pt x="0" y="816"/>
                    </a:lnTo>
                  </a:path>
                </a:pathLst>
              </a:custGeom>
              <a:noFill/>
              <a:ln w="14288" cap="rnd">
                <a:solidFill>
                  <a:schemeClr val="bg2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" name="Freeform 21">
                <a:extLst>
                  <a:ext uri="{FF2B5EF4-FFF2-40B4-BE49-F238E27FC236}">
                    <a16:creationId xmlns:a16="http://schemas.microsoft.com/office/drawing/2014/main" id="{156FCD12-7BAD-59F1-5DBA-327737F2B4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2845" y="2501900"/>
                <a:ext cx="149225" cy="152400"/>
              </a:xfrm>
              <a:custGeom>
                <a:avLst/>
                <a:gdLst>
                  <a:gd name="T0" fmla="*/ 24 w 39"/>
                  <a:gd name="T1" fmla="*/ 36 h 40"/>
                  <a:gd name="T2" fmla="*/ 3 w 39"/>
                  <a:gd name="T3" fmla="*/ 15 h 40"/>
                  <a:gd name="T4" fmla="*/ 15 w 39"/>
                  <a:gd name="T5" fmla="*/ 4 h 40"/>
                  <a:gd name="T6" fmla="*/ 36 w 39"/>
                  <a:gd name="T7" fmla="*/ 25 h 40"/>
                  <a:gd name="T8" fmla="*/ 24 w 39"/>
                  <a:gd name="T9" fmla="*/ 3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40">
                    <a:moveTo>
                      <a:pt x="24" y="36"/>
                    </a:moveTo>
                    <a:cubicBezTo>
                      <a:pt x="11" y="40"/>
                      <a:pt x="0" y="28"/>
                      <a:pt x="3" y="15"/>
                    </a:cubicBezTo>
                    <a:cubicBezTo>
                      <a:pt x="5" y="10"/>
                      <a:pt x="9" y="5"/>
                      <a:pt x="15" y="4"/>
                    </a:cubicBezTo>
                    <a:cubicBezTo>
                      <a:pt x="28" y="0"/>
                      <a:pt x="39" y="12"/>
                      <a:pt x="36" y="25"/>
                    </a:cubicBezTo>
                    <a:cubicBezTo>
                      <a:pt x="34" y="30"/>
                      <a:pt x="30" y="35"/>
                      <a:pt x="24" y="36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" name="Freeform 22">
                <a:extLst>
                  <a:ext uri="{FF2B5EF4-FFF2-40B4-BE49-F238E27FC236}">
                    <a16:creationId xmlns:a16="http://schemas.microsoft.com/office/drawing/2014/main" id="{CDB7A586-5E20-11F0-D05F-08BDB9F565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0297" y="1459353"/>
                <a:ext cx="152400" cy="152400"/>
              </a:xfrm>
              <a:custGeom>
                <a:avLst/>
                <a:gdLst>
                  <a:gd name="T0" fmla="*/ 25 w 40"/>
                  <a:gd name="T1" fmla="*/ 37 h 40"/>
                  <a:gd name="T2" fmla="*/ 4 w 40"/>
                  <a:gd name="T3" fmla="*/ 16 h 40"/>
                  <a:gd name="T4" fmla="*/ 15 w 40"/>
                  <a:gd name="T5" fmla="*/ 4 h 40"/>
                  <a:gd name="T6" fmla="*/ 36 w 40"/>
                  <a:gd name="T7" fmla="*/ 25 h 40"/>
                  <a:gd name="T8" fmla="*/ 25 w 40"/>
                  <a:gd name="T9" fmla="*/ 37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40">
                    <a:moveTo>
                      <a:pt x="25" y="37"/>
                    </a:moveTo>
                    <a:cubicBezTo>
                      <a:pt x="12" y="40"/>
                      <a:pt x="0" y="29"/>
                      <a:pt x="4" y="16"/>
                    </a:cubicBezTo>
                    <a:cubicBezTo>
                      <a:pt x="5" y="10"/>
                      <a:pt x="10" y="5"/>
                      <a:pt x="15" y="4"/>
                    </a:cubicBezTo>
                    <a:cubicBezTo>
                      <a:pt x="28" y="0"/>
                      <a:pt x="40" y="12"/>
                      <a:pt x="36" y="25"/>
                    </a:cubicBezTo>
                    <a:cubicBezTo>
                      <a:pt x="35" y="31"/>
                      <a:pt x="30" y="35"/>
                      <a:pt x="25" y="37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Oval 23">
                <a:extLst>
                  <a:ext uri="{FF2B5EF4-FFF2-40B4-BE49-F238E27FC236}">
                    <a16:creationId xmlns:a16="http://schemas.microsoft.com/office/drawing/2014/main" id="{D5D6608E-7FD8-CD1A-9857-F71DA936AC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59688" y="1217613"/>
                <a:ext cx="130175" cy="130175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" name="Freeform 41">
                <a:extLst>
                  <a:ext uri="{FF2B5EF4-FFF2-40B4-BE49-F238E27FC236}">
                    <a16:creationId xmlns:a16="http://schemas.microsoft.com/office/drawing/2014/main" id="{F4A07FF3-2A16-5A3B-E332-A3A2B01411A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166100" y="1012825"/>
                <a:ext cx="501650" cy="501650"/>
              </a:xfrm>
              <a:custGeom>
                <a:avLst/>
                <a:gdLst>
                  <a:gd name="T0" fmla="*/ 113 w 132"/>
                  <a:gd name="T1" fmla="*/ 36 h 132"/>
                  <a:gd name="T2" fmla="*/ 124 w 132"/>
                  <a:gd name="T3" fmla="*/ 70 h 132"/>
                  <a:gd name="T4" fmla="*/ 62 w 132"/>
                  <a:gd name="T5" fmla="*/ 132 h 132"/>
                  <a:gd name="T6" fmla="*/ 0 w 132"/>
                  <a:gd name="T7" fmla="*/ 70 h 132"/>
                  <a:gd name="T8" fmla="*/ 62 w 132"/>
                  <a:gd name="T9" fmla="*/ 8 h 132"/>
                  <a:gd name="T10" fmla="*/ 96 w 132"/>
                  <a:gd name="T11" fmla="*/ 18 h 132"/>
                  <a:gd name="T12" fmla="*/ 86 w 132"/>
                  <a:gd name="T13" fmla="*/ 30 h 132"/>
                  <a:gd name="T14" fmla="*/ 62 w 132"/>
                  <a:gd name="T15" fmla="*/ 23 h 132"/>
                  <a:gd name="T16" fmla="*/ 15 w 132"/>
                  <a:gd name="T17" fmla="*/ 70 h 132"/>
                  <a:gd name="T18" fmla="*/ 62 w 132"/>
                  <a:gd name="T19" fmla="*/ 117 h 132"/>
                  <a:gd name="T20" fmla="*/ 109 w 132"/>
                  <a:gd name="T21" fmla="*/ 70 h 132"/>
                  <a:gd name="T22" fmla="*/ 102 w 132"/>
                  <a:gd name="T23" fmla="*/ 46 h 132"/>
                  <a:gd name="T24" fmla="*/ 73 w 132"/>
                  <a:gd name="T25" fmla="*/ 42 h 132"/>
                  <a:gd name="T26" fmla="*/ 62 w 132"/>
                  <a:gd name="T27" fmla="*/ 39 h 132"/>
                  <a:gd name="T28" fmla="*/ 32 w 132"/>
                  <a:gd name="T29" fmla="*/ 70 h 132"/>
                  <a:gd name="T30" fmla="*/ 62 w 132"/>
                  <a:gd name="T31" fmla="*/ 101 h 132"/>
                  <a:gd name="T32" fmla="*/ 92 w 132"/>
                  <a:gd name="T33" fmla="*/ 70 h 132"/>
                  <a:gd name="T34" fmla="*/ 89 w 132"/>
                  <a:gd name="T35" fmla="*/ 57 h 132"/>
                  <a:gd name="T36" fmla="*/ 62 w 132"/>
                  <a:gd name="T37" fmla="*/ 70 h 132"/>
                  <a:gd name="T38" fmla="*/ 129 w 132"/>
                  <a:gd name="T39" fmla="*/ 3 h 132"/>
                  <a:gd name="T40" fmla="*/ 113 w 132"/>
                  <a:gd name="T41" fmla="*/ 0 h 132"/>
                  <a:gd name="T42" fmla="*/ 113 w 132"/>
                  <a:gd name="T43" fmla="*/ 19 h 132"/>
                  <a:gd name="T44" fmla="*/ 132 w 132"/>
                  <a:gd name="T45" fmla="*/ 19 h 132"/>
                  <a:gd name="T46" fmla="*/ 11 w 132"/>
                  <a:gd name="T47" fmla="*/ 132 h 132"/>
                  <a:gd name="T48" fmla="*/ 23 w 132"/>
                  <a:gd name="T49" fmla="*/ 118 h 132"/>
                  <a:gd name="T50" fmla="*/ 101 w 132"/>
                  <a:gd name="T51" fmla="*/ 118 h 132"/>
                  <a:gd name="T52" fmla="*/ 113 w 132"/>
                  <a:gd name="T53" fmla="*/ 13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32" h="132">
                    <a:moveTo>
                      <a:pt x="113" y="36"/>
                    </a:moveTo>
                    <a:cubicBezTo>
                      <a:pt x="120" y="46"/>
                      <a:pt x="124" y="57"/>
                      <a:pt x="124" y="70"/>
                    </a:cubicBezTo>
                    <a:cubicBezTo>
                      <a:pt x="124" y="104"/>
                      <a:pt x="96" y="132"/>
                      <a:pt x="62" y="132"/>
                    </a:cubicBezTo>
                    <a:cubicBezTo>
                      <a:pt x="28" y="132"/>
                      <a:pt x="0" y="104"/>
                      <a:pt x="0" y="70"/>
                    </a:cubicBezTo>
                    <a:cubicBezTo>
                      <a:pt x="0" y="36"/>
                      <a:pt x="28" y="8"/>
                      <a:pt x="62" y="8"/>
                    </a:cubicBezTo>
                    <a:cubicBezTo>
                      <a:pt x="75" y="8"/>
                      <a:pt x="86" y="12"/>
                      <a:pt x="96" y="18"/>
                    </a:cubicBezTo>
                    <a:moveTo>
                      <a:pt x="86" y="30"/>
                    </a:moveTo>
                    <a:cubicBezTo>
                      <a:pt x="79" y="26"/>
                      <a:pt x="71" y="23"/>
                      <a:pt x="62" y="23"/>
                    </a:cubicBezTo>
                    <a:cubicBezTo>
                      <a:pt x="36" y="23"/>
                      <a:pt x="15" y="44"/>
                      <a:pt x="15" y="70"/>
                    </a:cubicBezTo>
                    <a:cubicBezTo>
                      <a:pt x="15" y="96"/>
                      <a:pt x="36" y="117"/>
                      <a:pt x="62" y="117"/>
                    </a:cubicBezTo>
                    <a:cubicBezTo>
                      <a:pt x="88" y="117"/>
                      <a:pt x="109" y="96"/>
                      <a:pt x="109" y="70"/>
                    </a:cubicBezTo>
                    <a:cubicBezTo>
                      <a:pt x="109" y="61"/>
                      <a:pt x="106" y="53"/>
                      <a:pt x="102" y="46"/>
                    </a:cubicBezTo>
                    <a:moveTo>
                      <a:pt x="73" y="42"/>
                    </a:moveTo>
                    <a:cubicBezTo>
                      <a:pt x="70" y="40"/>
                      <a:pt x="66" y="39"/>
                      <a:pt x="62" y="39"/>
                    </a:cubicBezTo>
                    <a:cubicBezTo>
                      <a:pt x="45" y="39"/>
                      <a:pt x="32" y="53"/>
                      <a:pt x="32" y="70"/>
                    </a:cubicBezTo>
                    <a:cubicBezTo>
                      <a:pt x="32" y="87"/>
                      <a:pt x="45" y="101"/>
                      <a:pt x="62" y="101"/>
                    </a:cubicBezTo>
                    <a:cubicBezTo>
                      <a:pt x="79" y="101"/>
                      <a:pt x="92" y="87"/>
                      <a:pt x="92" y="70"/>
                    </a:cubicBezTo>
                    <a:cubicBezTo>
                      <a:pt x="92" y="65"/>
                      <a:pt x="91" y="61"/>
                      <a:pt x="89" y="57"/>
                    </a:cubicBezTo>
                    <a:moveTo>
                      <a:pt x="62" y="70"/>
                    </a:moveTo>
                    <a:cubicBezTo>
                      <a:pt x="129" y="3"/>
                      <a:pt x="129" y="3"/>
                      <a:pt x="129" y="3"/>
                    </a:cubicBezTo>
                    <a:moveTo>
                      <a:pt x="113" y="0"/>
                    </a:moveTo>
                    <a:cubicBezTo>
                      <a:pt x="113" y="19"/>
                      <a:pt x="113" y="19"/>
                      <a:pt x="113" y="19"/>
                    </a:cubicBezTo>
                    <a:cubicBezTo>
                      <a:pt x="132" y="19"/>
                      <a:pt x="132" y="19"/>
                      <a:pt x="132" y="19"/>
                    </a:cubicBezTo>
                    <a:moveTo>
                      <a:pt x="11" y="132"/>
                    </a:moveTo>
                    <a:cubicBezTo>
                      <a:pt x="23" y="118"/>
                      <a:pt x="23" y="118"/>
                      <a:pt x="23" y="118"/>
                    </a:cubicBezTo>
                    <a:moveTo>
                      <a:pt x="101" y="118"/>
                    </a:moveTo>
                    <a:cubicBezTo>
                      <a:pt x="113" y="132"/>
                      <a:pt x="113" y="132"/>
                      <a:pt x="113" y="132"/>
                    </a:cubicBezTo>
                  </a:path>
                </a:pathLst>
              </a:custGeom>
              <a:noFill/>
              <a:ln w="19050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" name="Rectangle 18">
              <a:extLst>
                <a:ext uri="{FF2B5EF4-FFF2-40B4-BE49-F238E27FC236}">
                  <a16:creationId xmlns:a16="http://schemas.microsoft.com/office/drawing/2014/main" id="{A950CF45-65F7-CEF5-9602-076E477BF6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9552" y="2323099"/>
              <a:ext cx="3541036" cy="22159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 algn="r"/>
              <a:r>
                <a:rPr lang="en-US" altLang="ru-RU" sz="3600">
                  <a:solidFill>
                    <a:srgbClr val="414042"/>
                  </a:solidFill>
                  <a:latin typeface="+mj-lt"/>
                  <a:ea typeface="Roboto" panose="02000000000000000000" pitchFamily="2" charset="0"/>
                </a:rPr>
                <a:t>Immediate opportunities to link to CBD and other processes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640D986-EF44-09B0-E77A-12046DE98F6F}"/>
                </a:ext>
              </a:extLst>
            </p:cNvPr>
            <p:cNvSpPr/>
            <p:nvPr/>
          </p:nvSpPr>
          <p:spPr>
            <a:xfrm>
              <a:off x="7863017" y="1105887"/>
              <a:ext cx="8401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>
                  <a:ea typeface="Roboto" panose="02000000000000000000" pitchFamily="2" charset="0"/>
                </a:rPr>
                <a:t>AHTEG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38A23D6-1572-2750-7CAA-52FB140E59AC}"/>
                </a:ext>
              </a:extLst>
            </p:cNvPr>
            <p:cNvSpPr/>
            <p:nvPr/>
          </p:nvSpPr>
          <p:spPr>
            <a:xfrm>
              <a:off x="10234028" y="2038346"/>
              <a:ext cx="8820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>
                  <a:ea typeface="Roboto" panose="02000000000000000000" pitchFamily="2" charset="0"/>
                </a:rPr>
                <a:t>SBSTTA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6DEB257-8B7F-2792-5607-2DCACB1643DF}"/>
                </a:ext>
              </a:extLst>
            </p:cNvPr>
            <p:cNvSpPr/>
            <p:nvPr/>
          </p:nvSpPr>
          <p:spPr>
            <a:xfrm>
              <a:off x="8535783" y="3009844"/>
              <a:ext cx="2825730" cy="9383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>
                  <a:ea typeface="Roboto" panose="02000000000000000000" pitchFamily="2" charset="0"/>
                </a:rPr>
                <a:t>Informal Advisory Group on technical and scientific cooperation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65EC7EA-4C69-94EF-945A-6FA32B34CA83}"/>
                </a:ext>
              </a:extLst>
            </p:cNvPr>
            <p:cNvSpPr/>
            <p:nvPr/>
          </p:nvSpPr>
          <p:spPr>
            <a:xfrm>
              <a:off x="10070522" y="4581111"/>
              <a:ext cx="48442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>
                  <a:ea typeface="Roboto" panose="02000000000000000000" pitchFamily="2" charset="0"/>
                </a:rPr>
                <a:t>SBI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CCF8B31-B2E2-732F-2081-29BEEC18431C}"/>
                </a:ext>
              </a:extLst>
            </p:cNvPr>
            <p:cNvSpPr/>
            <p:nvPr/>
          </p:nvSpPr>
          <p:spPr>
            <a:xfrm>
              <a:off x="7995933" y="5630347"/>
              <a:ext cx="276601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>
                  <a:ea typeface="Roboto" panose="02000000000000000000" pitchFamily="2" charset="0"/>
                </a:rPr>
                <a:t>Bern III Workshop / Process</a:t>
              </a:r>
            </a:p>
          </p:txBody>
        </p:sp>
      </p:grpSp>
      <p:sp>
        <p:nvSpPr>
          <p:cNvPr id="40" name="Freeform 22">
            <a:extLst>
              <a:ext uri="{FF2B5EF4-FFF2-40B4-BE49-F238E27FC236}">
                <a16:creationId xmlns:a16="http://schemas.microsoft.com/office/drawing/2014/main" id="{CF206DBD-31C8-0506-C8FF-845C2C21A399}"/>
              </a:ext>
            </a:extLst>
          </p:cNvPr>
          <p:cNvSpPr>
            <a:spLocks/>
          </p:cNvSpPr>
          <p:nvPr/>
        </p:nvSpPr>
        <p:spPr bwMode="auto">
          <a:xfrm>
            <a:off x="7220750" y="3241696"/>
            <a:ext cx="152400" cy="152400"/>
          </a:xfrm>
          <a:custGeom>
            <a:avLst/>
            <a:gdLst>
              <a:gd name="T0" fmla="*/ 25 w 40"/>
              <a:gd name="T1" fmla="*/ 37 h 40"/>
              <a:gd name="T2" fmla="*/ 4 w 40"/>
              <a:gd name="T3" fmla="*/ 16 h 40"/>
              <a:gd name="T4" fmla="*/ 15 w 40"/>
              <a:gd name="T5" fmla="*/ 4 h 40"/>
              <a:gd name="T6" fmla="*/ 36 w 40"/>
              <a:gd name="T7" fmla="*/ 25 h 40"/>
              <a:gd name="T8" fmla="*/ 25 w 40"/>
              <a:gd name="T9" fmla="*/ 37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" h="40">
                <a:moveTo>
                  <a:pt x="25" y="37"/>
                </a:moveTo>
                <a:cubicBezTo>
                  <a:pt x="12" y="40"/>
                  <a:pt x="0" y="29"/>
                  <a:pt x="4" y="16"/>
                </a:cubicBezTo>
                <a:cubicBezTo>
                  <a:pt x="5" y="10"/>
                  <a:pt x="10" y="5"/>
                  <a:pt x="15" y="4"/>
                </a:cubicBezTo>
                <a:cubicBezTo>
                  <a:pt x="28" y="0"/>
                  <a:pt x="40" y="12"/>
                  <a:pt x="36" y="25"/>
                </a:cubicBezTo>
                <a:cubicBezTo>
                  <a:pt x="35" y="31"/>
                  <a:pt x="30" y="35"/>
                  <a:pt x="25" y="37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41404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80847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37020-B160-2C0D-54B4-DC19FEB0B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01382"/>
          </a:xfrm>
        </p:spPr>
        <p:txBody>
          <a:bodyPr>
            <a:normAutofit fontScale="90000"/>
          </a:bodyPr>
          <a:lstStyle/>
          <a:p>
            <a:r>
              <a:rPr lang="en-CA"/>
              <a:t>Component 5: Advocate for sustainable financing of biodiversity data and knowledge (dialogue series)(global funding)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DE84A38-6B9C-4444-8D21-B4319F53CF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0069" y="2335020"/>
            <a:ext cx="6344240" cy="4157855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1900"/>
              <a:t> 85/15 investment ratio for national and global efforts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1900"/>
          </a:p>
          <a:p>
            <a:pPr>
              <a:buFont typeface="Wingdings" panose="05000000000000000000" pitchFamily="2" charset="2"/>
              <a:buChar char="q"/>
            </a:pPr>
            <a:r>
              <a:rPr lang="en-US" sz="1900"/>
              <a:t>Promote greater cooperation and alignment on standards, technology transfer and digital strategies 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1900"/>
          </a:p>
          <a:p>
            <a:pPr>
              <a:buFont typeface="Wingdings" panose="05000000000000000000" pitchFamily="2" charset="2"/>
              <a:buChar char="q"/>
            </a:pPr>
            <a:r>
              <a:rPr lang="en-US" sz="1900"/>
              <a:t> Dialogue with public, private and philanthropic funders to evolve the business model for biodiversity data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1900"/>
          </a:p>
          <a:p>
            <a:pPr>
              <a:buFont typeface="Wingdings" panose="05000000000000000000" pitchFamily="2" charset="2"/>
              <a:buChar char="q"/>
            </a:pPr>
            <a:r>
              <a:rPr lang="en-US" sz="1900"/>
              <a:t>Link to existing initiatives and programming cycles </a:t>
            </a:r>
            <a:br>
              <a:rPr lang="en-US" sz="1900"/>
            </a:br>
            <a:r>
              <a:rPr lang="en-US" sz="1900"/>
              <a:t> (e.g., GEF-8 and GEF-9)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1900"/>
          </a:p>
          <a:p>
            <a:pPr>
              <a:buFont typeface="Wingdings" panose="05000000000000000000" pitchFamily="2" charset="2"/>
              <a:buChar char="q"/>
            </a:pPr>
            <a:r>
              <a:rPr lang="en-US" sz="1900"/>
              <a:t>First policy dialogue in September 2023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EF8DA919-0399-80DE-35EB-93C90511D7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3239058"/>
              </p:ext>
            </p:extLst>
          </p:nvPr>
        </p:nvGraphicFramePr>
        <p:xfrm>
          <a:off x="7934749" y="2168165"/>
          <a:ext cx="3419050" cy="32694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073106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12009-A1C9-FD62-66C8-64818E016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Federated delivery mechanisms for national capacity development (countries / partners opt-in)</a:t>
            </a:r>
            <a:endParaRPr lang="en-GB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D695EAA-194C-B004-D608-A8F838C5CEB2}"/>
              </a:ext>
            </a:extLst>
          </p:cNvPr>
          <p:cNvSpPr txBox="1">
            <a:spLocks/>
          </p:cNvSpPr>
          <p:nvPr/>
        </p:nvSpPr>
        <p:spPr>
          <a:xfrm>
            <a:off x="5202811" y="2055812"/>
            <a:ext cx="6150989" cy="411589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Roboto Regular"/>
                <a:ea typeface="+mj-ea"/>
                <a:cs typeface="Roboto Regular"/>
              </a:defRPr>
            </a:lvl1pPr>
          </a:lstStyle>
          <a:p>
            <a:pPr marL="285686" marR="0" lvl="0" indent="-285750" algn="l" defTabSz="4571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</a:rPr>
              <a:t>National and regional biodiversity institutions / agencies</a:t>
            </a:r>
          </a:p>
          <a:p>
            <a:pPr marL="285686" marR="0" lvl="0" indent="-285750" algn="l" defTabSz="4571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Roboto" panose="02000000000000000000" pitchFamily="2" charset="0"/>
            </a:endParaRPr>
          </a:p>
          <a:p>
            <a:pPr marL="285686" marR="0" lvl="0" indent="-285750" algn="l" defTabSz="4571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</a:rPr>
              <a:t> Global and regional data </a:t>
            </a:r>
            <a:r>
              <a:rPr lang="en-US" sz="2400">
                <a:solidFill>
                  <a:prstClr val="black"/>
                </a:solidFill>
                <a:latin typeface="+mn-lt"/>
                <a:ea typeface="Roboto" panose="02000000000000000000" pitchFamily="2" charset="0"/>
              </a:rPr>
              <a:t>partners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Roboto" panose="02000000000000000000" pitchFamily="2" charset="0"/>
            </a:endParaRPr>
          </a:p>
          <a:p>
            <a:pPr marL="285686" marR="0" lvl="0" indent="-285750" algn="l" defTabSz="4571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Roboto" panose="02000000000000000000" pitchFamily="2" charset="0"/>
            </a:endParaRPr>
          </a:p>
          <a:p>
            <a:pPr marL="285686" marR="0" lvl="0" indent="-285750" algn="l" defTabSz="4571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sz="2400">
                <a:solidFill>
                  <a:prstClr val="black"/>
                </a:solidFill>
                <a:latin typeface="+mn-lt"/>
                <a:ea typeface="Roboto" panose="020000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</a:rPr>
              <a:t>Technology partners</a:t>
            </a:r>
          </a:p>
          <a:p>
            <a:pPr marL="285686" marR="0" lvl="0" indent="-285750" algn="l" defTabSz="4571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Roboto" panose="02000000000000000000" pitchFamily="2" charset="0"/>
            </a:endParaRPr>
          </a:p>
          <a:p>
            <a:pPr marL="285686" marR="0" lvl="0" indent="-285750" algn="l" defTabSz="4571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sz="2400">
                <a:solidFill>
                  <a:prstClr val="black"/>
                </a:solidFill>
                <a:latin typeface="+mn-lt"/>
                <a:ea typeface="Roboto" panose="02000000000000000000" pitchFamily="2" charset="0"/>
              </a:rPr>
              <a:t> Institutional partners FAO, UNDP, UNEP,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</a:rPr>
              <a:t>UNSD and the CBD Secretariat</a:t>
            </a:r>
          </a:p>
          <a:p>
            <a:pPr marL="285686" marR="0" lvl="0" indent="-285750" algn="l" defTabSz="4571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Roboto" panose="02000000000000000000" pitchFamily="2" charset="0"/>
            </a:endParaRPr>
          </a:p>
          <a:p>
            <a:pPr marL="285686" marR="0" lvl="0" indent="-285750" algn="l" defTabSz="4571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sz="2400">
                <a:solidFill>
                  <a:prstClr val="black"/>
                </a:solidFill>
                <a:latin typeface="+mn-lt"/>
                <a:ea typeface="Roboto" panose="02000000000000000000" pitchFamily="2" charset="0"/>
              </a:rPr>
              <a:t> Coordination support: U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</a:rPr>
              <a:t>NEP-WCMC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j-ea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j-ea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Roboto Black" panose="02000000000000000000" pitchFamily="2" charset="0"/>
              <a:cs typeface="Roboto Black"/>
            </a:endParaRPr>
          </a:p>
        </p:txBody>
      </p:sp>
      <p:pic>
        <p:nvPicPr>
          <p:cNvPr id="4" name="Picture 3" descr="A picture containing green, circle&#10;&#10;Description automatically generated">
            <a:extLst>
              <a:ext uri="{FF2B5EF4-FFF2-40B4-BE49-F238E27FC236}">
                <a16:creationId xmlns:a16="http://schemas.microsoft.com/office/drawing/2014/main" id="{050E70D2-1071-80E6-5391-BEB1F74531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42" y="2055812"/>
            <a:ext cx="3821311" cy="378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2054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12700B8-41A5-49B6-BC2C-2FB8FC3730E7}"/>
              </a:ext>
            </a:extLst>
          </p:cNvPr>
          <p:cNvGrpSpPr/>
          <p:nvPr/>
        </p:nvGrpSpPr>
        <p:grpSpPr>
          <a:xfrm>
            <a:off x="2872604" y="406458"/>
            <a:ext cx="6271960" cy="2049940"/>
            <a:chOff x="872971" y="1518082"/>
            <a:chExt cx="2015231" cy="2974019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5F523A54-A979-4888-8AA9-05FB4ED4FE32}"/>
                </a:ext>
              </a:extLst>
            </p:cNvPr>
            <p:cNvSpPr/>
            <p:nvPr/>
          </p:nvSpPr>
          <p:spPr>
            <a:xfrm>
              <a:off x="872971" y="1518082"/>
              <a:ext cx="2015231" cy="2974019"/>
            </a:xfrm>
            <a:prstGeom prst="roundRect">
              <a:avLst>
                <a:gd name="adj" fmla="val 8096"/>
              </a:avLst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32A43115-4D8E-4FFF-B65D-2D263DBF2B9F}"/>
                </a:ext>
              </a:extLst>
            </p:cNvPr>
            <p:cNvSpPr/>
            <p:nvPr/>
          </p:nvSpPr>
          <p:spPr>
            <a:xfrm>
              <a:off x="948241" y="2892857"/>
              <a:ext cx="1842585" cy="1507692"/>
            </a:xfrm>
            <a:prstGeom prst="roundRect">
              <a:avLst>
                <a:gd name="adj" fmla="val 8396"/>
              </a:avLst>
            </a:prstGeom>
            <a:solidFill>
              <a:srgbClr val="F0F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E8CB435-AA64-4550-86E2-071D7703F8F9}"/>
                </a:ext>
              </a:extLst>
            </p:cNvPr>
            <p:cNvSpPr txBox="1"/>
            <p:nvPr/>
          </p:nvSpPr>
          <p:spPr>
            <a:xfrm>
              <a:off x="912066" y="1852360"/>
              <a:ext cx="1842585" cy="89303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National Institutions/Agencies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Biodiversity data providers and users</a:t>
              </a:r>
            </a:p>
          </p:txBody>
        </p: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18B27AE-CD12-46D6-9DBF-758C50BDD287}"/>
              </a:ext>
            </a:extLst>
          </p:cNvPr>
          <p:cNvSpPr/>
          <p:nvPr/>
        </p:nvSpPr>
        <p:spPr>
          <a:xfrm>
            <a:off x="298756" y="1045955"/>
            <a:ext cx="1690675" cy="4954154"/>
          </a:xfrm>
          <a:prstGeom prst="roundRect">
            <a:avLst>
              <a:gd name="adj" fmla="val 8323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CC468E-19DA-4C2B-BFF5-1C0E89C7C9EE}"/>
              </a:ext>
            </a:extLst>
          </p:cNvPr>
          <p:cNvSpPr txBox="1"/>
          <p:nvPr/>
        </p:nvSpPr>
        <p:spPr>
          <a:xfrm>
            <a:off x="356199" y="4324126"/>
            <a:ext cx="1534949" cy="451760"/>
          </a:xfrm>
          <a:prstGeom prst="roundRect">
            <a:avLst/>
          </a:prstGeom>
          <a:ln w="9525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GEO BON &amp;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Regional BONs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DBD4B9-D983-4669-971D-1991DD9AACD2}"/>
              </a:ext>
            </a:extLst>
          </p:cNvPr>
          <p:cNvSpPr txBox="1"/>
          <p:nvPr/>
        </p:nvSpPr>
        <p:spPr>
          <a:xfrm>
            <a:off x="356199" y="3815014"/>
            <a:ext cx="1534949" cy="409421"/>
          </a:xfrm>
          <a:prstGeom prst="roundRect">
            <a:avLst/>
          </a:prstGeom>
          <a:ln w="9525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Academia</a:t>
            </a:r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8E3503-9C1A-4BFB-AFFA-EA8965838D14}"/>
              </a:ext>
            </a:extLst>
          </p:cNvPr>
          <p:cNvSpPr txBox="1"/>
          <p:nvPr/>
        </p:nvSpPr>
        <p:spPr>
          <a:xfrm>
            <a:off x="353609" y="2194937"/>
            <a:ext cx="1540129" cy="462528"/>
          </a:xfrm>
          <a:prstGeom prst="roundRect">
            <a:avLst/>
          </a:prstGeom>
          <a:ln w="9525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international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Organisations</a:t>
            </a:r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D4C722-5656-437A-832D-20C1063DF9FE}"/>
              </a:ext>
            </a:extLst>
          </p:cNvPr>
          <p:cNvSpPr txBox="1"/>
          <p:nvPr/>
        </p:nvSpPr>
        <p:spPr>
          <a:xfrm>
            <a:off x="357023" y="2757156"/>
            <a:ext cx="1533301" cy="449957"/>
          </a:xfrm>
          <a:prstGeom prst="roundRect">
            <a:avLst/>
          </a:prstGeom>
          <a:ln w="9525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SOs / NGOs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36E6FB-A927-438E-910D-F0BEA982E77A}"/>
              </a:ext>
            </a:extLst>
          </p:cNvPr>
          <p:cNvSpPr txBox="1"/>
          <p:nvPr/>
        </p:nvSpPr>
        <p:spPr>
          <a:xfrm>
            <a:off x="357023" y="3306804"/>
            <a:ext cx="1533301" cy="408519"/>
          </a:xfrm>
          <a:prstGeom prst="roundRect">
            <a:avLst/>
          </a:prstGeom>
          <a:ln w="9525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Regional data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centres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BD8CB43-2978-415B-9462-543ED596E8DF}"/>
              </a:ext>
            </a:extLst>
          </p:cNvPr>
          <p:cNvSpPr txBox="1"/>
          <p:nvPr/>
        </p:nvSpPr>
        <p:spPr>
          <a:xfrm>
            <a:off x="361737" y="1053398"/>
            <a:ext cx="1575301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Global &amp; Regional data and knowledge inputs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12CFB11-2302-4F38-88AA-161BF13C0BA1}"/>
              </a:ext>
            </a:extLst>
          </p:cNvPr>
          <p:cNvSpPr txBox="1"/>
          <p:nvPr/>
        </p:nvSpPr>
        <p:spPr>
          <a:xfrm>
            <a:off x="356199" y="4875577"/>
            <a:ext cx="1534949" cy="457362"/>
          </a:xfrm>
          <a:prstGeom prst="roundRect">
            <a:avLst/>
          </a:prstGeom>
          <a:ln w="9525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dirty="0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/>
              </a:rPr>
              <a:t>KM4B initiative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0341F57-EC00-4606-9DBD-0878ADD8E792}"/>
              </a:ext>
            </a:extLst>
          </p:cNvPr>
          <p:cNvSpPr txBox="1"/>
          <p:nvPr/>
        </p:nvSpPr>
        <p:spPr>
          <a:xfrm>
            <a:off x="356199" y="5432629"/>
            <a:ext cx="1534949" cy="459542"/>
          </a:xfrm>
          <a:prstGeom prst="roundRect">
            <a:avLst/>
          </a:prstGeom>
          <a:ln w="9525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Placeholder platform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1C7DBF3A-A004-4A0D-9A8A-95E9D4F08515}"/>
              </a:ext>
            </a:extLst>
          </p:cNvPr>
          <p:cNvSpPr/>
          <p:nvPr/>
        </p:nvSpPr>
        <p:spPr>
          <a:xfrm rot="16200000">
            <a:off x="8281139" y="2704350"/>
            <a:ext cx="5356279" cy="2092629"/>
          </a:xfrm>
          <a:prstGeom prst="roundRect">
            <a:avLst>
              <a:gd name="adj" fmla="val 9470"/>
            </a:avLst>
          </a:prstGeom>
          <a:solidFill>
            <a:schemeClr val="accent3">
              <a:lumMod val="40000"/>
              <a:lumOff val="60000"/>
              <a:alpha val="33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7DE04ED-10A8-4662-90E4-E49F35A1C070}"/>
              </a:ext>
            </a:extLst>
          </p:cNvPr>
          <p:cNvSpPr txBox="1"/>
          <p:nvPr/>
        </p:nvSpPr>
        <p:spPr>
          <a:xfrm>
            <a:off x="9892062" y="1070394"/>
            <a:ext cx="2100306" cy="175432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Accelerate dissemination, use and engagement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Planning, spatial and sectoral prioritisation, tracking progress, assessments, disclosure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76EFF27-1F7F-4870-9D6F-9D7AB10FFCB7}"/>
              </a:ext>
            </a:extLst>
          </p:cNvPr>
          <p:cNvSpPr txBox="1"/>
          <p:nvPr/>
        </p:nvSpPr>
        <p:spPr>
          <a:xfrm>
            <a:off x="10183864" y="3390696"/>
            <a:ext cx="1584302" cy="1014691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Global platforms: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 Biodiversity Lab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WESR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Global Resource Watch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2BB734-DEC2-4DD7-B476-F155F79A68DD}"/>
              </a:ext>
            </a:extLst>
          </p:cNvPr>
          <p:cNvSpPr txBox="1"/>
          <p:nvPr/>
        </p:nvSpPr>
        <p:spPr>
          <a:xfrm>
            <a:off x="10205308" y="2771083"/>
            <a:ext cx="1566620" cy="356918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arget Tracker</a:t>
            </a:r>
          </a:p>
        </p:txBody>
      </p:sp>
      <p:sp>
        <p:nvSpPr>
          <p:cNvPr id="21" name="Octagon 20">
            <a:extLst>
              <a:ext uri="{FF2B5EF4-FFF2-40B4-BE49-F238E27FC236}">
                <a16:creationId xmlns:a16="http://schemas.microsoft.com/office/drawing/2014/main" id="{A3176630-DE2F-4203-B0B5-6C2F8A860A03}"/>
              </a:ext>
            </a:extLst>
          </p:cNvPr>
          <p:cNvSpPr/>
          <p:nvPr/>
        </p:nvSpPr>
        <p:spPr>
          <a:xfrm>
            <a:off x="2832254" y="4049852"/>
            <a:ext cx="6258317" cy="2715203"/>
          </a:xfrm>
          <a:prstGeom prst="octagon">
            <a:avLst>
              <a:gd name="adj" fmla="val 503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36A83A3-F80A-44C2-8B35-B84F7C05175A}"/>
              </a:ext>
            </a:extLst>
          </p:cNvPr>
          <p:cNvSpPr txBox="1"/>
          <p:nvPr/>
        </p:nvSpPr>
        <p:spPr>
          <a:xfrm>
            <a:off x="3071205" y="4613472"/>
            <a:ext cx="1669374" cy="335917"/>
          </a:xfrm>
          <a:prstGeom prst="octagon">
            <a:avLst>
              <a:gd name="adj" fmla="val 16857"/>
            </a:avLst>
          </a:prstGeom>
          <a:noFill/>
          <a:ln>
            <a:solidFill>
              <a:schemeClr val="dk1">
                <a:alpha val="9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b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Learning resources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1A6FA99-2527-499C-9CA2-AACCA6A0F63B}"/>
              </a:ext>
            </a:extLst>
          </p:cNvPr>
          <p:cNvSpPr txBox="1"/>
          <p:nvPr/>
        </p:nvSpPr>
        <p:spPr>
          <a:xfrm>
            <a:off x="2884127" y="4142974"/>
            <a:ext cx="3034416" cy="3077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Knowledge Support Services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785478E-1048-4533-AF15-6504973B8D07}"/>
              </a:ext>
            </a:extLst>
          </p:cNvPr>
          <p:cNvSpPr txBox="1"/>
          <p:nvPr/>
        </p:nvSpPr>
        <p:spPr>
          <a:xfrm>
            <a:off x="4979545" y="6239145"/>
            <a:ext cx="1669374" cy="335917"/>
          </a:xfrm>
          <a:prstGeom prst="octagon">
            <a:avLst>
              <a:gd name="adj" fmla="val 16857"/>
            </a:avLst>
          </a:prstGeom>
          <a:noFill/>
          <a:ln>
            <a:solidFill>
              <a:schemeClr val="dk1">
                <a:alpha val="9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b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Infrastructures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069C26B-B8C2-409E-B691-BE32A5446922}"/>
              </a:ext>
            </a:extLst>
          </p:cNvPr>
          <p:cNvSpPr txBox="1"/>
          <p:nvPr/>
        </p:nvSpPr>
        <p:spPr>
          <a:xfrm>
            <a:off x="6866970" y="6239145"/>
            <a:ext cx="1826592" cy="334179"/>
          </a:xfrm>
          <a:prstGeom prst="octagon">
            <a:avLst>
              <a:gd name="adj" fmla="val 16857"/>
            </a:avLst>
          </a:prstGeom>
          <a:noFill/>
          <a:ln>
            <a:solidFill>
              <a:schemeClr val="dk1">
                <a:alpha val="9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tIns="72000" rtlCol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Web services</a:t>
            </a: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943DF41-8F26-4053-BAB6-B72AFF735FEE}"/>
              </a:ext>
            </a:extLst>
          </p:cNvPr>
          <p:cNvSpPr txBox="1"/>
          <p:nvPr/>
        </p:nvSpPr>
        <p:spPr>
          <a:xfrm>
            <a:off x="3092119" y="6239145"/>
            <a:ext cx="1669374" cy="335917"/>
          </a:xfrm>
          <a:prstGeom prst="octagon">
            <a:avLst>
              <a:gd name="adj" fmla="val 16857"/>
            </a:avLst>
          </a:prstGeom>
          <a:noFill/>
          <a:ln>
            <a:solidFill>
              <a:schemeClr val="dk1">
                <a:alpha val="9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b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and knowledge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E6FEF78-754B-4C2F-A836-E89C0FB8E61A}"/>
              </a:ext>
            </a:extLst>
          </p:cNvPr>
          <p:cNvSpPr txBox="1"/>
          <p:nvPr/>
        </p:nvSpPr>
        <p:spPr>
          <a:xfrm>
            <a:off x="6886650" y="4613472"/>
            <a:ext cx="1830965" cy="334179"/>
          </a:xfrm>
          <a:prstGeom prst="octagon">
            <a:avLst>
              <a:gd name="adj" fmla="val 16857"/>
            </a:avLst>
          </a:prstGeom>
          <a:noFill/>
          <a:ln>
            <a:solidFill>
              <a:schemeClr val="dk1">
                <a:alpha val="9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tIns="108000" bIns="72000" rtlCol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Direct Support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2823DF8-FA64-4B7D-9471-7ADBC1AC5D7A}"/>
              </a:ext>
            </a:extLst>
          </p:cNvPr>
          <p:cNvSpPr txBox="1"/>
          <p:nvPr/>
        </p:nvSpPr>
        <p:spPr>
          <a:xfrm>
            <a:off x="4978927" y="4613472"/>
            <a:ext cx="1669374" cy="335917"/>
          </a:xfrm>
          <a:prstGeom prst="octagon">
            <a:avLst>
              <a:gd name="adj" fmla="val 16857"/>
            </a:avLst>
          </a:prstGeom>
          <a:noFill/>
          <a:ln>
            <a:solidFill>
              <a:schemeClr val="dk1">
                <a:alpha val="9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Indicators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(factsheets and metadata)</a:t>
            </a:r>
          </a:p>
        </p:txBody>
      </p:sp>
      <p:sp>
        <p:nvSpPr>
          <p:cNvPr id="29" name="Flowchart: Terminator 28">
            <a:extLst>
              <a:ext uri="{FF2B5EF4-FFF2-40B4-BE49-F238E27FC236}">
                <a16:creationId xmlns:a16="http://schemas.microsoft.com/office/drawing/2014/main" id="{5A45A452-0BD9-4A78-A1D7-E359715E1EDF}"/>
              </a:ext>
            </a:extLst>
          </p:cNvPr>
          <p:cNvSpPr/>
          <p:nvPr/>
        </p:nvSpPr>
        <p:spPr>
          <a:xfrm>
            <a:off x="3553901" y="1614558"/>
            <a:ext cx="1842230" cy="676501"/>
          </a:xfrm>
          <a:prstGeom prst="flowChartTerminator">
            <a:avLst/>
          </a:prstGeom>
          <a:pattFill prst="wdDnDiag">
            <a:fgClr>
              <a:srgbClr val="DAE9F6"/>
            </a:fgClr>
            <a:bgClr>
              <a:srgbClr val="ECF3FA"/>
            </a:bgClr>
          </a:pattFill>
          <a:ln cap="sq" cmpd="sng">
            <a:round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Flowchart: Terminator 29">
            <a:extLst>
              <a:ext uri="{FF2B5EF4-FFF2-40B4-BE49-F238E27FC236}">
                <a16:creationId xmlns:a16="http://schemas.microsoft.com/office/drawing/2014/main" id="{546F8CBD-43ED-4C96-A23D-02EB63F2AAA3}"/>
              </a:ext>
            </a:extLst>
          </p:cNvPr>
          <p:cNvSpPr/>
          <p:nvPr/>
        </p:nvSpPr>
        <p:spPr>
          <a:xfrm>
            <a:off x="3632139" y="1707355"/>
            <a:ext cx="1669683" cy="465457"/>
          </a:xfrm>
          <a:prstGeom prst="flowChartTerminator">
            <a:avLst/>
          </a:prstGeom>
          <a:solidFill>
            <a:schemeClr val="bg1"/>
          </a:solidFill>
          <a:ln cap="sq" cmpd="sng">
            <a:round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CBD and MEA focal points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0817CD4-CF4E-471A-91AD-3F5D56D815EF}"/>
              </a:ext>
            </a:extLst>
          </p:cNvPr>
          <p:cNvSpPr txBox="1"/>
          <p:nvPr/>
        </p:nvSpPr>
        <p:spPr>
          <a:xfrm>
            <a:off x="6369694" y="1842419"/>
            <a:ext cx="2262154" cy="30646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Reporting Tools (DaRT, …)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2F887E8-B8C3-4123-A512-AD26A858BB57}"/>
              </a:ext>
            </a:extLst>
          </p:cNvPr>
          <p:cNvSpPr txBox="1"/>
          <p:nvPr/>
        </p:nvSpPr>
        <p:spPr>
          <a:xfrm>
            <a:off x="5041380" y="5349006"/>
            <a:ext cx="1566620" cy="460886"/>
          </a:xfrm>
          <a:prstGeom prst="round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Technical Support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1795E48-36D0-48A4-BE0F-428B0C364CF5}"/>
              </a:ext>
            </a:extLst>
          </p:cNvPr>
          <p:cNvSpPr txBox="1"/>
          <p:nvPr/>
        </p:nvSpPr>
        <p:spPr>
          <a:xfrm>
            <a:off x="10194971" y="4653479"/>
            <a:ext cx="1562088" cy="34922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CSO Tools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77E2C53-3934-4FDB-B8FA-50900E20881C}"/>
              </a:ext>
            </a:extLst>
          </p:cNvPr>
          <p:cNvSpPr txBox="1"/>
          <p:nvPr/>
        </p:nvSpPr>
        <p:spPr>
          <a:xfrm>
            <a:off x="10205308" y="5250798"/>
            <a:ext cx="1541415" cy="34922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Business decision-support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6290014-5CBC-4DD2-A598-A31471A77C0D}"/>
              </a:ext>
            </a:extLst>
          </p:cNvPr>
          <p:cNvSpPr txBox="1"/>
          <p:nvPr/>
        </p:nvSpPr>
        <p:spPr>
          <a:xfrm>
            <a:off x="10205308" y="5848117"/>
            <a:ext cx="1541414" cy="34922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Research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Arrow: Right 35">
            <a:extLst>
              <a:ext uri="{FF2B5EF4-FFF2-40B4-BE49-F238E27FC236}">
                <a16:creationId xmlns:a16="http://schemas.microsoft.com/office/drawing/2014/main" id="{E0ABFAE7-F2D6-4AE1-953A-3D292ECB72BA}"/>
              </a:ext>
            </a:extLst>
          </p:cNvPr>
          <p:cNvSpPr/>
          <p:nvPr/>
        </p:nvSpPr>
        <p:spPr>
          <a:xfrm>
            <a:off x="5779088" y="1879532"/>
            <a:ext cx="266241" cy="209621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2769D88-2BE6-44B7-B9C8-1797C2A1B7EC}"/>
              </a:ext>
            </a:extLst>
          </p:cNvPr>
          <p:cNvSpPr txBox="1"/>
          <p:nvPr/>
        </p:nvSpPr>
        <p:spPr>
          <a:xfrm>
            <a:off x="6876760" y="4149796"/>
            <a:ext cx="571187" cy="305891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UNSD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45A91B3-7BF6-4219-B59A-B7B9234E5BAE}"/>
              </a:ext>
            </a:extLst>
          </p:cNvPr>
          <p:cNvSpPr txBox="1"/>
          <p:nvPr/>
        </p:nvSpPr>
        <p:spPr>
          <a:xfrm>
            <a:off x="70363" y="-84472"/>
            <a:ext cx="11578711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2000" b="1" kern="0">
                <a:solidFill>
                  <a:srgbClr val="00B0F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A Global Knowledge Support Service for Biodiversity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23DD036-337B-4EFE-99EA-3883BF39B7A6}"/>
              </a:ext>
            </a:extLst>
          </p:cNvPr>
          <p:cNvSpPr txBox="1"/>
          <p:nvPr/>
        </p:nvSpPr>
        <p:spPr>
          <a:xfrm>
            <a:off x="6136598" y="4149796"/>
            <a:ext cx="620995" cy="306467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UNDP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1A8CFBA1-7F03-4236-993E-6D326B637C5C}"/>
              </a:ext>
            </a:extLst>
          </p:cNvPr>
          <p:cNvSpPr/>
          <p:nvPr/>
        </p:nvSpPr>
        <p:spPr>
          <a:xfrm>
            <a:off x="2968421" y="2876228"/>
            <a:ext cx="3127426" cy="730556"/>
          </a:xfrm>
          <a:prstGeom prst="roundRect">
            <a:avLst>
              <a:gd name="adj" fmla="val 8096"/>
            </a:avLst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Regional Collaboration: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 data and infrastructure, plus intermediate aggregation of regional trends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E6A0AB9D-E7E8-4626-973C-AEA83D76AFD8}"/>
              </a:ext>
            </a:extLst>
          </p:cNvPr>
          <p:cNvCxnSpPr>
            <a:cxnSpLocks/>
            <a:endCxn id="32" idx="2"/>
          </p:cNvCxnSpPr>
          <p:nvPr/>
        </p:nvCxnSpPr>
        <p:spPr>
          <a:xfrm flipV="1">
            <a:off x="3925547" y="5809892"/>
            <a:ext cx="1899143" cy="3821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A8DB446D-A0D5-40E4-BFB4-6C3555CC488F}"/>
              </a:ext>
            </a:extLst>
          </p:cNvPr>
          <p:cNvCxnSpPr>
            <a:cxnSpLocks/>
            <a:endCxn id="32" idx="2"/>
          </p:cNvCxnSpPr>
          <p:nvPr/>
        </p:nvCxnSpPr>
        <p:spPr>
          <a:xfrm flipH="1" flipV="1">
            <a:off x="5824690" y="5809892"/>
            <a:ext cx="2016937" cy="3821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459160B1-8978-4C88-BD31-A19BB7AABBF1}"/>
              </a:ext>
            </a:extLst>
          </p:cNvPr>
          <p:cNvCxnSpPr>
            <a:cxnSpLocks/>
            <a:endCxn id="32" idx="2"/>
          </p:cNvCxnSpPr>
          <p:nvPr/>
        </p:nvCxnSpPr>
        <p:spPr>
          <a:xfrm flipV="1">
            <a:off x="5824690" y="5809892"/>
            <a:ext cx="0" cy="3821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DC48D15F-3A2A-4281-AF4A-28DD7C36E48B}"/>
              </a:ext>
            </a:extLst>
          </p:cNvPr>
          <p:cNvCxnSpPr>
            <a:cxnSpLocks/>
            <a:stCxn id="32" idx="0"/>
          </p:cNvCxnSpPr>
          <p:nvPr/>
        </p:nvCxnSpPr>
        <p:spPr>
          <a:xfrm flipH="1" flipV="1">
            <a:off x="3856854" y="4982573"/>
            <a:ext cx="1967836" cy="3664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0476B13F-BB9F-4E8C-B9C7-2B7798757867}"/>
              </a:ext>
            </a:extLst>
          </p:cNvPr>
          <p:cNvCxnSpPr>
            <a:cxnSpLocks/>
            <a:stCxn id="32" idx="0"/>
          </p:cNvCxnSpPr>
          <p:nvPr/>
        </p:nvCxnSpPr>
        <p:spPr>
          <a:xfrm flipV="1">
            <a:off x="5824690" y="4943894"/>
            <a:ext cx="4127" cy="405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9C9D38BC-C945-4ABB-9B11-D642F1AC6664}"/>
              </a:ext>
            </a:extLst>
          </p:cNvPr>
          <p:cNvCxnSpPr>
            <a:cxnSpLocks/>
            <a:stCxn id="32" idx="0"/>
          </p:cNvCxnSpPr>
          <p:nvPr/>
        </p:nvCxnSpPr>
        <p:spPr>
          <a:xfrm flipV="1">
            <a:off x="5824690" y="5027196"/>
            <a:ext cx="1955576" cy="3218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65B26946-8EB9-4045-937D-87CAF44C8E7C}"/>
              </a:ext>
            </a:extLst>
          </p:cNvPr>
          <p:cNvSpPr txBox="1"/>
          <p:nvPr/>
        </p:nvSpPr>
        <p:spPr>
          <a:xfrm>
            <a:off x="5396436" y="4149796"/>
            <a:ext cx="620995" cy="306467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UNEP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9376F12-9FE9-4EED-9B18-E588491EE8A6}"/>
              </a:ext>
            </a:extLst>
          </p:cNvPr>
          <p:cNvSpPr txBox="1"/>
          <p:nvPr/>
        </p:nvSpPr>
        <p:spPr>
          <a:xfrm>
            <a:off x="7567115" y="4149796"/>
            <a:ext cx="571187" cy="305891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FAO</a:t>
            </a:r>
          </a:p>
        </p:txBody>
      </p:sp>
      <p:sp>
        <p:nvSpPr>
          <p:cNvPr id="56" name="Arrow: Up-Down 55">
            <a:extLst>
              <a:ext uri="{FF2B5EF4-FFF2-40B4-BE49-F238E27FC236}">
                <a16:creationId xmlns:a16="http://schemas.microsoft.com/office/drawing/2014/main" id="{7C0AC415-3EAF-4933-8ADA-78066431AE84}"/>
              </a:ext>
            </a:extLst>
          </p:cNvPr>
          <p:cNvSpPr/>
          <p:nvPr/>
        </p:nvSpPr>
        <p:spPr>
          <a:xfrm>
            <a:off x="7237829" y="2471100"/>
            <a:ext cx="634649" cy="1527556"/>
          </a:xfrm>
          <a:prstGeom prst="upDown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Arrow: Up-Down 56">
            <a:extLst>
              <a:ext uri="{FF2B5EF4-FFF2-40B4-BE49-F238E27FC236}">
                <a16:creationId xmlns:a16="http://schemas.microsoft.com/office/drawing/2014/main" id="{941A552F-008E-49AC-AD6F-5DB9F5CCFF05}"/>
              </a:ext>
            </a:extLst>
          </p:cNvPr>
          <p:cNvSpPr/>
          <p:nvPr/>
        </p:nvSpPr>
        <p:spPr>
          <a:xfrm rot="5400000">
            <a:off x="2223311" y="1194024"/>
            <a:ext cx="457138" cy="1034760"/>
          </a:xfrm>
          <a:prstGeom prst="upDown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Arrow: Up-Down 57">
            <a:extLst>
              <a:ext uri="{FF2B5EF4-FFF2-40B4-BE49-F238E27FC236}">
                <a16:creationId xmlns:a16="http://schemas.microsoft.com/office/drawing/2014/main" id="{471F087A-E0BA-40C4-AA38-52AB690DEDE0}"/>
              </a:ext>
            </a:extLst>
          </p:cNvPr>
          <p:cNvSpPr/>
          <p:nvPr/>
        </p:nvSpPr>
        <p:spPr>
          <a:xfrm rot="5400000">
            <a:off x="9268342" y="1256442"/>
            <a:ext cx="457138" cy="1034760"/>
          </a:xfrm>
          <a:prstGeom prst="upDown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Arrow: Up-Down 58">
            <a:extLst>
              <a:ext uri="{FF2B5EF4-FFF2-40B4-BE49-F238E27FC236}">
                <a16:creationId xmlns:a16="http://schemas.microsoft.com/office/drawing/2014/main" id="{4D7DFD6D-29B6-4C70-AAC5-754A7C3E6A8E}"/>
              </a:ext>
            </a:extLst>
          </p:cNvPr>
          <p:cNvSpPr/>
          <p:nvPr/>
        </p:nvSpPr>
        <p:spPr>
          <a:xfrm rot="5400000">
            <a:off x="9302850" y="4568445"/>
            <a:ext cx="457138" cy="1034760"/>
          </a:xfrm>
          <a:prstGeom prst="upDown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Arrow: Up-Down 59">
            <a:extLst>
              <a:ext uri="{FF2B5EF4-FFF2-40B4-BE49-F238E27FC236}">
                <a16:creationId xmlns:a16="http://schemas.microsoft.com/office/drawing/2014/main" id="{0AED9BC4-AFCD-47D6-9DE3-0866DD2EF1C0}"/>
              </a:ext>
            </a:extLst>
          </p:cNvPr>
          <p:cNvSpPr/>
          <p:nvPr/>
        </p:nvSpPr>
        <p:spPr>
          <a:xfrm rot="5400000">
            <a:off x="2223311" y="5136600"/>
            <a:ext cx="457138" cy="1034760"/>
          </a:xfrm>
          <a:prstGeom prst="upDown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Arrow: Up-Down 60">
            <a:extLst>
              <a:ext uri="{FF2B5EF4-FFF2-40B4-BE49-F238E27FC236}">
                <a16:creationId xmlns:a16="http://schemas.microsoft.com/office/drawing/2014/main" id="{F69675D6-1CE9-42FA-96DF-AA3840079FF9}"/>
              </a:ext>
            </a:extLst>
          </p:cNvPr>
          <p:cNvSpPr/>
          <p:nvPr/>
        </p:nvSpPr>
        <p:spPr>
          <a:xfrm>
            <a:off x="3187388" y="2307835"/>
            <a:ext cx="366513" cy="707201"/>
          </a:xfrm>
          <a:prstGeom prst="upDown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Arrow: Up-Down 61">
            <a:extLst>
              <a:ext uri="{FF2B5EF4-FFF2-40B4-BE49-F238E27FC236}">
                <a16:creationId xmlns:a16="http://schemas.microsoft.com/office/drawing/2014/main" id="{903C74A1-B1E7-4354-9547-FBDE6BB8E0B1}"/>
              </a:ext>
            </a:extLst>
          </p:cNvPr>
          <p:cNvSpPr/>
          <p:nvPr/>
        </p:nvSpPr>
        <p:spPr>
          <a:xfrm>
            <a:off x="5390995" y="3404007"/>
            <a:ext cx="366513" cy="707201"/>
          </a:xfrm>
          <a:prstGeom prst="upDown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364" y="6259400"/>
            <a:ext cx="2598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DRAFT FOR DISCUSSIONS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9376F12-9FE9-4EED-9B18-E588491EE8A6}"/>
              </a:ext>
            </a:extLst>
          </p:cNvPr>
          <p:cNvSpPr txBox="1"/>
          <p:nvPr/>
        </p:nvSpPr>
        <p:spPr>
          <a:xfrm>
            <a:off x="8253771" y="4148086"/>
            <a:ext cx="571187" cy="305891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7776021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656C7-47BF-DC2E-3DB7-5A0130CAA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Proposed governance of the </a:t>
            </a:r>
            <a:br>
              <a:rPr lang="en-US"/>
            </a:br>
            <a:r>
              <a:rPr lang="en-US"/>
              <a:t>Knowledge Support Service for Biodiversity</a:t>
            </a:r>
            <a:endParaRPr lang="en-CA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65B836B-C613-8677-75F5-EBAEFC773207}"/>
              </a:ext>
            </a:extLst>
          </p:cNvPr>
          <p:cNvGrpSpPr/>
          <p:nvPr/>
        </p:nvGrpSpPr>
        <p:grpSpPr>
          <a:xfrm>
            <a:off x="794628" y="1940721"/>
            <a:ext cx="10602744" cy="4642959"/>
            <a:chOff x="794628" y="1583371"/>
            <a:chExt cx="10602744" cy="4309429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BE91168-8482-1EE9-C5C1-A7DEB34C1330}"/>
                </a:ext>
              </a:extLst>
            </p:cNvPr>
            <p:cNvSpPr/>
            <p:nvPr/>
          </p:nvSpPr>
          <p:spPr>
            <a:xfrm>
              <a:off x="1111046" y="2493377"/>
              <a:ext cx="10286326" cy="3399423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AF3BAF3-DAB4-CD4B-B740-79D8062C6216}"/>
                </a:ext>
              </a:extLst>
            </p:cNvPr>
            <p:cNvSpPr/>
            <p:nvPr/>
          </p:nvSpPr>
          <p:spPr>
            <a:xfrm>
              <a:off x="1111045" y="1583371"/>
              <a:ext cx="10286325" cy="717377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D4448162-E3B8-0B90-ED04-1F15B3C76355}"/>
                </a:ext>
              </a:extLst>
            </p:cNvPr>
            <p:cNvGrpSpPr/>
            <p:nvPr/>
          </p:nvGrpSpPr>
          <p:grpSpPr>
            <a:xfrm>
              <a:off x="794628" y="1677346"/>
              <a:ext cx="7203357" cy="1513375"/>
              <a:chOff x="1228725" y="1735138"/>
              <a:chExt cx="7203357" cy="1513375"/>
            </a:xfrm>
          </p:grpSpPr>
          <p:sp>
            <p:nvSpPr>
              <p:cNvPr id="19" name="Oval 14">
                <a:extLst>
                  <a:ext uri="{FF2B5EF4-FFF2-40B4-BE49-F238E27FC236}">
                    <a16:creationId xmlns:a16="http://schemas.microsoft.com/office/drawing/2014/main" id="{8F336A94-288C-F5B0-D3E8-06D1A6AD37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28725" y="1735138"/>
                <a:ext cx="548640" cy="54864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ru-RU" sz="2000" b="1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  <p:sp>
            <p:nvSpPr>
              <p:cNvPr id="20" name="Oval 16">
                <a:extLst>
                  <a:ext uri="{FF2B5EF4-FFF2-40B4-BE49-F238E27FC236}">
                    <a16:creationId xmlns:a16="http://schemas.microsoft.com/office/drawing/2014/main" id="{80A4E090-49FF-CD1D-83E9-CBFB3FCAFC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28725" y="2699873"/>
                <a:ext cx="548640" cy="54864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ru-RU" sz="2000" b="1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9F4F9D01-EDDD-6A0A-B416-ADFBFB3EC4C3}"/>
                  </a:ext>
                </a:extLst>
              </p:cNvPr>
              <p:cNvSpPr/>
              <p:nvPr/>
            </p:nvSpPr>
            <p:spPr>
              <a:xfrm>
                <a:off x="1895100" y="1809403"/>
                <a:ext cx="6536982" cy="3856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2100">
                    <a:solidFill>
                      <a:prstClr val="black"/>
                    </a:solidFill>
                    <a:ea typeface="Roboto" panose="02000000000000000000" pitchFamily="2" charset="0"/>
                  </a:rPr>
                  <a:t>Steering Committee (Overall initiative, global funding only)</a:t>
                </a:r>
                <a:endParaRPr kumimoji="0" lang="en-GB" sz="210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Roboto" panose="02000000000000000000" pitchFamily="2" charset="0"/>
                  <a:cs typeface="+mn-cs"/>
                </a:endParaRPr>
              </a:p>
            </p:txBody>
          </p:sp>
        </p:grpSp>
      </p:grpSp>
      <p:sp>
        <p:nvSpPr>
          <p:cNvPr id="22" name="Title 1">
            <a:extLst>
              <a:ext uri="{FF2B5EF4-FFF2-40B4-BE49-F238E27FC236}">
                <a16:creationId xmlns:a16="http://schemas.microsoft.com/office/drawing/2014/main" id="{CF04B0DF-67F3-D0BD-E493-C109CD7F582C}"/>
              </a:ext>
            </a:extLst>
          </p:cNvPr>
          <p:cNvSpPr txBox="1">
            <a:spLocks/>
          </p:cNvSpPr>
          <p:nvPr/>
        </p:nvSpPr>
        <p:spPr>
          <a:xfrm>
            <a:off x="1570888" y="3103601"/>
            <a:ext cx="9706712" cy="349749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Roboto Regular"/>
                <a:ea typeface="+mj-ea"/>
                <a:cs typeface="Roboto Regular"/>
              </a:defRPr>
            </a:lvl1pPr>
          </a:lstStyle>
          <a:p>
            <a:pPr marL="285686" marR="0" lvl="0" indent="-285750" algn="l" defTabSz="4571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</a:rPr>
              <a:t>National Institutes (Brazil, Colombia, Ecuador, India, Mexico, South Africa)</a:t>
            </a:r>
          </a:p>
          <a:p>
            <a:pPr marL="285686" indent="-285750" defTabSz="457136"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Roboto" panose="02000000000000000000" pitchFamily="2" charset="0"/>
            </a:endParaRPr>
          </a:p>
          <a:p>
            <a:pPr marL="285686" marR="0" lvl="0" indent="-285750" algn="l" defTabSz="4571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</a:rPr>
              <a:t>Regional Institutions /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</a:rPr>
              <a:t>Centres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</a:rPr>
              <a:t> (ASEAN, Europe, South Pacific, Africa) </a:t>
            </a:r>
          </a:p>
          <a:p>
            <a:pPr marL="285686" marR="0" lvl="0" indent="-285750" algn="l" defTabSz="4571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Roboto" panose="02000000000000000000" pitchFamily="2" charset="0"/>
            </a:endParaRPr>
          </a:p>
          <a:p>
            <a:pPr marL="285686" marR="0" lvl="0" indent="-285750" algn="l" defTabSz="4571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</a:rPr>
              <a:t>Secretariats of the CBD, other MEAs </a:t>
            </a:r>
          </a:p>
          <a:p>
            <a:pPr marL="285686" marR="0" lvl="0" indent="-285750" algn="l" defTabSz="4571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Roboto" panose="02000000000000000000" pitchFamily="2" charset="0"/>
            </a:endParaRPr>
          </a:p>
          <a:p>
            <a:pPr marL="285686" marR="0" lvl="0" indent="-285750" algn="l" defTabSz="4571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sz="1800">
                <a:solidFill>
                  <a:prstClr val="black"/>
                </a:solidFill>
                <a:latin typeface="+mn-lt"/>
                <a:ea typeface="Roboto" panose="02000000000000000000" pitchFamily="2" charset="0"/>
              </a:rPr>
              <a:t>UN Partners (FAO, UNDP, UNEP, UNSD)</a:t>
            </a:r>
          </a:p>
          <a:p>
            <a:pPr marL="285686" marR="0" lvl="0" indent="-285750" algn="l" defTabSz="4571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Roboto" panose="02000000000000000000" pitchFamily="2" charset="0"/>
            </a:endParaRPr>
          </a:p>
          <a:p>
            <a:pPr marL="285686" marR="0" lvl="0" indent="-285750" algn="l" defTabSz="4571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sz="1800">
                <a:solidFill>
                  <a:prstClr val="black"/>
                </a:solidFill>
                <a:latin typeface="+mn-lt"/>
                <a:ea typeface="Roboto" panose="02000000000000000000" pitchFamily="2" charset="0"/>
              </a:rPr>
              <a:t>Donors (ex officio)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Roboto" panose="02000000000000000000" pitchFamily="2" charset="0"/>
            </a:endParaRPr>
          </a:p>
          <a:p>
            <a:pPr marL="285686" marR="0" lvl="0" indent="-285750" algn="l" defTabSz="4571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lang="en-US" sz="1800">
              <a:solidFill>
                <a:prstClr val="black"/>
              </a:solidFill>
              <a:latin typeface="+mn-lt"/>
              <a:ea typeface="Roboto" panose="02000000000000000000" pitchFamily="2" charset="0"/>
            </a:endParaRPr>
          </a:p>
          <a:p>
            <a:pPr marL="285686" marR="0" lvl="0" indent="-285750" algn="l" defTabSz="4571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sz="1800">
                <a:solidFill>
                  <a:prstClr val="black"/>
                </a:solidFill>
                <a:latin typeface="+mn-lt"/>
                <a:ea typeface="Roboto" panose="02000000000000000000" pitchFamily="2" charset="0"/>
              </a:rPr>
              <a:t>Secretariat: UNEP-WCMC</a:t>
            </a:r>
          </a:p>
          <a:p>
            <a:pPr marR="0" lvl="0" algn="l" defTabSz="4571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/>
              <a:ea typeface="Roboto" panose="02000000000000000000" pitchFamily="2" charset="0"/>
            </a:endParaRPr>
          </a:p>
          <a:p>
            <a:pPr marL="0" marR="0" lvl="0" indent="0" algn="l" defTabSz="4571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/>
              <a:ea typeface="Roboto" panose="02000000000000000000" pitchFamily="2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/>
              <a:ea typeface="+mj-ea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/>
              <a:ea typeface="+mj-ea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/>
              <a:ea typeface="Roboto Black" panose="02000000000000000000" pitchFamily="2" charset="0"/>
              <a:cs typeface="Roboto Black"/>
            </a:endParaRPr>
          </a:p>
        </p:txBody>
      </p:sp>
    </p:spTree>
    <p:extLst>
      <p:ext uri="{BB962C8B-B14F-4D97-AF65-F5344CB8AC3E}">
        <p14:creationId xmlns:p14="http://schemas.microsoft.com/office/powerpoint/2010/main" val="11784241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8C09FABF-DC2D-3E65-F2D9-4AEA6E2CA3CC}"/>
              </a:ext>
            </a:extLst>
          </p:cNvPr>
          <p:cNvGrpSpPr/>
          <p:nvPr/>
        </p:nvGrpSpPr>
        <p:grpSpPr>
          <a:xfrm>
            <a:off x="794628" y="2091371"/>
            <a:ext cx="10602744" cy="3903029"/>
            <a:chOff x="794628" y="1583371"/>
            <a:chExt cx="10602744" cy="390302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98F1095-F46F-A23B-9C91-8529CB85C9EE}"/>
                </a:ext>
              </a:extLst>
            </p:cNvPr>
            <p:cNvSpPr/>
            <p:nvPr/>
          </p:nvSpPr>
          <p:spPr>
            <a:xfrm>
              <a:off x="1111046" y="2493377"/>
              <a:ext cx="10286326" cy="2993023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8A5B54B-DAED-F6F2-8E21-C71595A01C00}"/>
                </a:ext>
              </a:extLst>
            </p:cNvPr>
            <p:cNvSpPr/>
            <p:nvPr/>
          </p:nvSpPr>
          <p:spPr>
            <a:xfrm>
              <a:off x="1111045" y="1583371"/>
              <a:ext cx="10286325" cy="717377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itle 1">
              <a:extLst>
                <a:ext uri="{FF2B5EF4-FFF2-40B4-BE49-F238E27FC236}">
                  <a16:creationId xmlns:a16="http://schemas.microsoft.com/office/drawing/2014/main" id="{957DC79F-C0D9-416D-ADAA-8017CBDC1D54}"/>
                </a:ext>
              </a:extLst>
            </p:cNvPr>
            <p:cNvSpPr txBox="1">
              <a:spLocks/>
            </p:cNvSpPr>
            <p:nvPr/>
          </p:nvSpPr>
          <p:spPr>
            <a:xfrm>
              <a:off x="1570888" y="3203879"/>
              <a:ext cx="4525112" cy="1958691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Roboto Regular"/>
                  <a:ea typeface="+mj-ea"/>
                  <a:cs typeface="Roboto Regular"/>
                </a:defRPr>
              </a:lvl1pPr>
            </a:lstStyle>
            <a:p>
              <a:pPr marL="285115" indent="-285750" defTabSz="457136">
                <a:spcBef>
                  <a:spcPts val="0"/>
                </a:spcBef>
                <a:buFont typeface="Wingdings" panose="05000000000000000000" pitchFamily="2" charset="2"/>
                <a:buChar char="q"/>
                <a:defRPr/>
              </a:pPr>
              <a:r>
                <a:rPr lang="en-US" sz="1600">
                  <a:latin typeface="+mn-lt"/>
                  <a:ea typeface="Roboto"/>
                </a:rPr>
                <a:t>NBSAP Accelerator and Support to National Monitoring Systems </a:t>
              </a:r>
              <a:endParaRPr lang="en-US" sz="1600">
                <a:solidFill>
                  <a:prstClr val="black"/>
                </a:solidFill>
                <a:latin typeface="+mn-lt"/>
                <a:ea typeface="Roboto" panose="02000000000000000000" pitchFamily="2" charset="0"/>
              </a:endParaRPr>
            </a:p>
            <a:p>
              <a:pPr defTabSz="457136">
                <a:spcBef>
                  <a:spcPts val="0"/>
                </a:spcBef>
                <a:defRPr/>
              </a:pPr>
              <a:endParaRPr lang="en-US" sz="1600">
                <a:latin typeface="+mn-lt"/>
                <a:ea typeface="Roboto"/>
              </a:endParaRPr>
            </a:p>
            <a:p>
              <a:pPr marL="285115" indent="-285750" defTabSz="457136">
                <a:spcBef>
                  <a:spcPts val="0"/>
                </a:spcBef>
                <a:buFont typeface="Wingdings" panose="05000000000000000000" pitchFamily="2" charset="2"/>
                <a:buChar char="q"/>
                <a:defRPr/>
              </a:pPr>
              <a:r>
                <a:rPr lang="en-US" sz="1600">
                  <a:latin typeface="+mn-lt"/>
                  <a:ea typeface="Roboto"/>
                </a:rPr>
                <a:t>Kunming-Montreal Implementation Initiative</a:t>
              </a:r>
            </a:p>
            <a:p>
              <a:pPr marL="285115" indent="-285750" defTabSz="457136">
                <a:spcBef>
                  <a:spcPts val="0"/>
                </a:spcBef>
                <a:buFont typeface="Wingdings" panose="05000000000000000000" pitchFamily="2" charset="2"/>
                <a:buChar char="q"/>
                <a:defRPr/>
              </a:pPr>
              <a:endParaRPr lang="en-US" sz="1600">
                <a:solidFill>
                  <a:prstClr val="black"/>
                </a:solidFill>
                <a:latin typeface="+mn-lt"/>
                <a:ea typeface="Roboto" panose="02000000000000000000" pitchFamily="2" charset="0"/>
              </a:endParaRPr>
            </a:p>
            <a:p>
              <a:pPr marL="285115" indent="-285750" defTabSz="457136">
                <a:spcBef>
                  <a:spcPts val="0"/>
                </a:spcBef>
                <a:buFont typeface="Wingdings" panose="05000000000000000000" pitchFamily="2" charset="2"/>
                <a:buChar char="q"/>
                <a:defRPr/>
              </a:pPr>
              <a:r>
                <a:rPr lang="en-US" sz="1600">
                  <a:latin typeface="+mn-lt"/>
                  <a:ea typeface="Roboto"/>
                </a:rPr>
                <a:t>GEO Global Ecosystem Atlas collaboration</a:t>
              </a:r>
            </a:p>
            <a:p>
              <a:pPr marL="285115" indent="-285750" defTabSz="457136">
                <a:spcBef>
                  <a:spcPts val="0"/>
                </a:spcBef>
                <a:buFont typeface="Wingdings" panose="05000000000000000000" pitchFamily="2" charset="2"/>
                <a:buChar char="q"/>
                <a:defRPr/>
              </a:pPr>
              <a:endParaRPr lang="en-US" sz="1600">
                <a:solidFill>
                  <a:prstClr val="black"/>
                </a:solidFill>
                <a:latin typeface="+mn-lt"/>
                <a:ea typeface="Roboto" panose="02000000000000000000" pitchFamily="2" charset="0"/>
              </a:endParaRPr>
            </a:p>
            <a:p>
              <a:pPr marL="285115" indent="-285750" defTabSz="457136">
                <a:spcBef>
                  <a:spcPts val="0"/>
                </a:spcBef>
                <a:buFont typeface="Wingdings" panose="05000000000000000000" pitchFamily="2" charset="2"/>
                <a:buChar char="q"/>
                <a:defRPr/>
              </a:pPr>
              <a:r>
                <a:rPr lang="en-US" sz="1600">
                  <a:latin typeface="+mn-lt"/>
                  <a:ea typeface="Roboto"/>
                </a:rPr>
                <a:t>TNFD Data Catalyst and capacity support</a:t>
              </a:r>
            </a:p>
            <a:p>
              <a:pPr marR="0" lvl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en-US" sz="18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</a:endParaRPr>
            </a:p>
            <a:p>
              <a:pPr marR="0" lvl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en-US" sz="18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</a:endParaRPr>
            </a:p>
            <a:p>
              <a:pPr marR="0" lvl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en-GB" sz="18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Roboto Black" panose="02000000000000000000" pitchFamily="2" charset="0"/>
                <a:cs typeface="Roboto Black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09DA454-1391-CF5E-63CA-46E55B0CBC17}"/>
                </a:ext>
              </a:extLst>
            </p:cNvPr>
            <p:cNvGrpSpPr/>
            <p:nvPr/>
          </p:nvGrpSpPr>
          <p:grpSpPr>
            <a:xfrm>
              <a:off x="794628" y="1677346"/>
              <a:ext cx="6516310" cy="1513375"/>
              <a:chOff x="1228725" y="1735138"/>
              <a:chExt cx="6516310" cy="1513375"/>
            </a:xfrm>
          </p:grpSpPr>
          <p:sp>
            <p:nvSpPr>
              <p:cNvPr id="11" name="Oval 14">
                <a:extLst>
                  <a:ext uri="{FF2B5EF4-FFF2-40B4-BE49-F238E27FC236}">
                    <a16:creationId xmlns:a16="http://schemas.microsoft.com/office/drawing/2014/main" id="{71ECF854-931D-B6BB-E8FC-72D36C554F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28725" y="1735138"/>
                <a:ext cx="548640" cy="54864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ru-RU" sz="2000" b="1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  <p:sp>
            <p:nvSpPr>
              <p:cNvPr id="12" name="Oval 16">
                <a:extLst>
                  <a:ext uri="{FF2B5EF4-FFF2-40B4-BE49-F238E27FC236}">
                    <a16:creationId xmlns:a16="http://schemas.microsoft.com/office/drawing/2014/main" id="{24F06B12-C7F5-ED5A-88D3-062ED1BFFE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28725" y="2699873"/>
                <a:ext cx="548640" cy="54864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ru-RU" sz="2000" b="1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6C6EE8C-B493-81CF-5C05-97B364C9F391}"/>
                  </a:ext>
                </a:extLst>
              </p:cNvPr>
              <p:cNvSpPr/>
              <p:nvPr/>
            </p:nvSpPr>
            <p:spPr>
              <a:xfrm>
                <a:off x="1895100" y="1809403"/>
                <a:ext cx="584993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defTabSz="457200">
                  <a:spcBef>
                    <a:spcPct val="0"/>
                  </a:spcBef>
                  <a:defRPr/>
                </a:pPr>
                <a:r>
                  <a:rPr lang="en-GB" sz="2000">
                    <a:solidFill>
                      <a:prstClr val="black"/>
                    </a:solidFill>
                    <a:ea typeface="Roboto" panose="02000000000000000000" pitchFamily="2" charset="0"/>
                  </a:rPr>
                  <a:t>Building on existing initiatives and creating efficiencies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68434F11-B574-B682-792B-CD4395BCDCB6}"/>
                  </a:ext>
                </a:extLst>
              </p:cNvPr>
              <p:cNvSpPr/>
              <p:nvPr/>
            </p:nvSpPr>
            <p:spPr>
              <a:xfrm>
                <a:off x="1895100" y="2788027"/>
                <a:ext cx="266656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defTabSz="457200">
                  <a:spcBef>
                    <a:spcPct val="0"/>
                  </a:spcBef>
                  <a:defRPr/>
                </a:pPr>
                <a:r>
                  <a:rPr lang="en-US" sz="2000">
                    <a:solidFill>
                      <a:prstClr val="black"/>
                    </a:solidFill>
                    <a:ea typeface="Roboto" panose="02000000000000000000" pitchFamily="2" charset="0"/>
                  </a:rPr>
                  <a:t>Opportunities linked to:</a:t>
                </a:r>
              </a:p>
            </p:txBody>
          </p:sp>
        </p:grpSp>
        <p:sp>
          <p:nvSpPr>
            <p:cNvPr id="10" name="Title 1">
              <a:extLst>
                <a:ext uri="{FF2B5EF4-FFF2-40B4-BE49-F238E27FC236}">
                  <a16:creationId xmlns:a16="http://schemas.microsoft.com/office/drawing/2014/main" id="{11E5A2A9-695F-FE5F-2FE1-E734911837B7}"/>
                </a:ext>
              </a:extLst>
            </p:cNvPr>
            <p:cNvSpPr txBox="1">
              <a:spLocks/>
            </p:cNvSpPr>
            <p:nvPr/>
          </p:nvSpPr>
          <p:spPr>
            <a:xfrm>
              <a:off x="6597882" y="3215086"/>
              <a:ext cx="4252783" cy="1806668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defPPr>
                <a:defRPr lang="en-US"/>
              </a:defPPr>
              <a:lvl1pPr indent="-64" defTabSz="457136">
                <a:spcBef>
                  <a:spcPts val="0"/>
                </a:spcBef>
                <a:buNone/>
                <a:defRPr kumimoji="0" sz="1600" b="0" i="0" u="none" strike="noStrike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Roboto Regular"/>
                </a:defRPr>
              </a:lvl1pPr>
              <a:lvl2pPr marL="457136" marR="0" lvl="1" defTabSz="457136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 kumimoji="0" sz="1600" b="0" i="0" u="none" strike="noStrike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</a:defRPr>
              </a:lvl2pPr>
            </a:lstStyle>
            <a:p>
              <a:pPr marL="285686" indent="-285750">
                <a:buFont typeface="Wingdings" panose="05000000000000000000" pitchFamily="2" charset="2"/>
                <a:buChar char="q"/>
              </a:pPr>
              <a:r>
                <a:rPr lang="en-US" err="1">
                  <a:latin typeface="+mn-lt"/>
                </a:rPr>
                <a:t>DaRT</a:t>
              </a:r>
              <a:r>
                <a:rPr lang="en-US">
                  <a:latin typeface="+mn-lt"/>
                </a:rPr>
                <a:t>, ORS and related support to national reporting</a:t>
              </a:r>
            </a:p>
            <a:p>
              <a:pPr marL="285686" indent="-285750">
                <a:buFont typeface="Wingdings" panose="05000000000000000000" pitchFamily="2" charset="2"/>
                <a:buChar char="q"/>
              </a:pPr>
              <a:endParaRPr lang="en-US">
                <a:latin typeface="+mn-lt"/>
              </a:endParaRPr>
            </a:p>
            <a:p>
              <a:pPr marL="285686" indent="-285750">
                <a:buFont typeface="Wingdings" panose="05000000000000000000" pitchFamily="2" charset="2"/>
                <a:buChar char="q"/>
              </a:pPr>
              <a:r>
                <a:rPr lang="en-US">
                  <a:latin typeface="+mn-lt"/>
                </a:rPr>
                <a:t>UNSEEA, ARIES and associated capacity development efforts</a:t>
              </a:r>
            </a:p>
            <a:p>
              <a:pPr indent="0"/>
              <a:endParaRPr lang="en-US">
                <a:latin typeface="+mn-lt"/>
              </a:endParaRPr>
            </a:p>
            <a:p>
              <a:pPr marL="285686" indent="-285750">
                <a:buFont typeface="Wingdings" panose="05000000000000000000" pitchFamily="2" charset="2"/>
                <a:buChar char="q"/>
              </a:pPr>
              <a:r>
                <a:rPr lang="en-US">
                  <a:latin typeface="+mn-lt"/>
                </a:rPr>
                <a:t>GEF EAS with input to GEF 8 and GEF 9 programming cycles</a:t>
              </a:r>
            </a:p>
            <a:p>
              <a:endParaRPr lang="en-US">
                <a:latin typeface="+mn-lt"/>
              </a:endParaRPr>
            </a:p>
            <a:p>
              <a:endParaRPr lang="en-US">
                <a:latin typeface="+mn-lt"/>
              </a:endParaRPr>
            </a:p>
            <a:p>
              <a:endParaRPr lang="en-US">
                <a:latin typeface="+mn-lt"/>
              </a:endParaRPr>
            </a:p>
            <a:p>
              <a:endParaRPr lang="en-GB">
                <a:latin typeface="+mn-lt"/>
              </a:endParaRPr>
            </a:p>
          </p:txBody>
        </p:sp>
      </p:grpSp>
      <p:sp>
        <p:nvSpPr>
          <p:cNvPr id="17" name="Title 1">
            <a:extLst>
              <a:ext uri="{FF2B5EF4-FFF2-40B4-BE49-F238E27FC236}">
                <a16:creationId xmlns:a16="http://schemas.microsoft.com/office/drawing/2014/main" id="{3E583830-BDBB-444C-8227-5022DD5E0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Collaborating with other initiatives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756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D6127-B30A-4086-9212-381B5A7E7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69333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</a:rPr>
              <a:t>Complementary Initiatives for Monitoring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F16245-43ED-2767-C90A-6716121B197B}"/>
              </a:ext>
            </a:extLst>
          </p:cNvPr>
          <p:cNvSpPr txBox="1"/>
          <p:nvPr/>
        </p:nvSpPr>
        <p:spPr>
          <a:xfrm>
            <a:off x="640915" y="2335984"/>
            <a:ext cx="1967630" cy="255454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IAG TSC: Establishment of regional and/or subregional technical and scientific cooperation support centre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191A1D-14EC-A1FC-5113-854C7C286CFF}"/>
              </a:ext>
            </a:extLst>
          </p:cNvPr>
          <p:cNvSpPr txBox="1"/>
          <p:nvPr/>
        </p:nvSpPr>
        <p:spPr>
          <a:xfrm>
            <a:off x="838200" y="5615730"/>
            <a:ext cx="105156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Global Knowledge Support Service for Biodiversity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A1D8FC-A68C-F161-CB5D-FBD4C784974E}"/>
              </a:ext>
            </a:extLst>
          </p:cNvPr>
          <p:cNvSpPr txBox="1"/>
          <p:nvPr/>
        </p:nvSpPr>
        <p:spPr>
          <a:xfrm>
            <a:off x="640915" y="1613322"/>
            <a:ext cx="196763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AHTEG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524D3D-01EB-D84A-9329-FABA6C4BE96A}"/>
              </a:ext>
            </a:extLst>
          </p:cNvPr>
          <p:cNvSpPr txBox="1"/>
          <p:nvPr/>
        </p:nvSpPr>
        <p:spPr>
          <a:xfrm>
            <a:off x="3849666" y="1386214"/>
            <a:ext cx="2956143" cy="34163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Capacity assessments activities &amp; projects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E.g. GEF7 Early Action Support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COOP4CBD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B5B182-450A-D535-0E05-EF05F7ED9C7A}"/>
              </a:ext>
            </a:extLst>
          </p:cNvPr>
          <p:cNvSpPr txBox="1"/>
          <p:nvPr/>
        </p:nvSpPr>
        <p:spPr>
          <a:xfrm>
            <a:off x="7965509" y="1401011"/>
            <a:ext cx="3400816" cy="34163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Direct support to countries (IKI support)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NBSAP Accelerator Partnership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BIP Support to National Monitoring Systems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C7F815-D159-CF90-A489-9E5B49C5E9EB}"/>
              </a:ext>
            </a:extLst>
          </p:cNvPr>
          <p:cNvSpPr txBox="1"/>
          <p:nvPr/>
        </p:nvSpPr>
        <p:spPr>
          <a:xfrm>
            <a:off x="640915" y="1027134"/>
            <a:ext cx="2202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Political processes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ED1B6DCB-0AB0-BBAB-59D3-6C26ECA6A3BB}"/>
              </a:ext>
            </a:extLst>
          </p:cNvPr>
          <p:cNvSpPr/>
          <p:nvPr/>
        </p:nvSpPr>
        <p:spPr>
          <a:xfrm>
            <a:off x="2843408" y="3056351"/>
            <a:ext cx="924838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85F4DEA1-4CFD-A068-5B57-34649BA74B52}"/>
              </a:ext>
            </a:extLst>
          </p:cNvPr>
          <p:cNvSpPr/>
          <p:nvPr/>
        </p:nvSpPr>
        <p:spPr>
          <a:xfrm>
            <a:off x="6923240" y="2917739"/>
            <a:ext cx="924838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9B6899D-08F1-156B-BA76-734A0D3E8537}"/>
              </a:ext>
            </a:extLst>
          </p:cNvPr>
          <p:cNvCxnSpPr/>
          <p:nvPr/>
        </p:nvCxnSpPr>
        <p:spPr>
          <a:xfrm>
            <a:off x="3305827" y="4829857"/>
            <a:ext cx="0" cy="64800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318E5BA-1128-CA51-4F2C-6B361AECF18E}"/>
              </a:ext>
            </a:extLst>
          </p:cNvPr>
          <p:cNvCxnSpPr/>
          <p:nvPr/>
        </p:nvCxnSpPr>
        <p:spPr>
          <a:xfrm>
            <a:off x="5365315" y="4829857"/>
            <a:ext cx="0" cy="64800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3FD2336-6DBD-4469-1439-CFFDE47FD073}"/>
              </a:ext>
            </a:extLst>
          </p:cNvPr>
          <p:cNvCxnSpPr/>
          <p:nvPr/>
        </p:nvCxnSpPr>
        <p:spPr>
          <a:xfrm>
            <a:off x="9521869" y="4890529"/>
            <a:ext cx="0" cy="64800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72499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4E15F-5AA7-24F1-07EF-E94F37087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More information and feedback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9E10F4-6829-E7E2-83F6-5B516BA86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850" y="2320925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>
                <a:cs typeface="Calibri"/>
              </a:rPr>
              <a:t>Please see our website: </a:t>
            </a:r>
            <a:r>
              <a:rPr lang="en-US">
                <a:ea typeface="+mn-lt"/>
                <a:cs typeface="+mn-lt"/>
                <a:hlinkClick r:id="rId2"/>
              </a:rPr>
              <a:t>https://gkssb.chm-cbd.net/</a:t>
            </a:r>
            <a:r>
              <a:rPr lang="en-US">
                <a:ea typeface="+mn-lt"/>
                <a:cs typeface="+mn-lt"/>
              </a:rPr>
              <a:t> for more information and to view this presentation</a:t>
            </a:r>
            <a:endParaRPr lang="en-US">
              <a:cs typeface="Calibri"/>
            </a:endParaRPr>
          </a:p>
          <a:p>
            <a:pPr marL="0" indent="0">
              <a:buNone/>
            </a:pPr>
            <a:endParaRPr lang="en-US">
              <a:cs typeface="Calibri"/>
            </a:endParaRPr>
          </a:p>
          <a:p>
            <a:pPr marL="0" indent="0">
              <a:buNone/>
            </a:pPr>
            <a:r>
              <a:rPr lang="en-US">
                <a:cs typeface="Calibri"/>
              </a:rPr>
              <a:t>Follow –up  consultation process and webinar series starting July 2023</a:t>
            </a:r>
          </a:p>
          <a:p>
            <a:pPr marL="0" indent="0">
              <a:buNone/>
            </a:pPr>
            <a:endParaRPr lang="en-US">
              <a:cs typeface="Calibri"/>
            </a:endParaRPr>
          </a:p>
          <a:p>
            <a:pPr marL="0" indent="0">
              <a:buNone/>
            </a:pPr>
            <a:r>
              <a:rPr lang="en-US">
                <a:cs typeface="Calibri"/>
              </a:rPr>
              <a:t>In interim, please email any comments to: </a:t>
            </a:r>
            <a:r>
              <a:rPr lang="en-US">
                <a:ea typeface="+mn-lt"/>
                <a:cs typeface="+mn-lt"/>
              </a:rPr>
              <a:t>gkssb-info@unep-wcmc.org</a:t>
            </a:r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466409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CEC12-AF45-2BC9-914D-93EF70D16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Timeline</a:t>
            </a:r>
            <a:endParaRPr lang="en-GB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1223804-1432-F766-9EE0-228BAA3E6A07}"/>
              </a:ext>
            </a:extLst>
          </p:cNvPr>
          <p:cNvGrpSpPr/>
          <p:nvPr/>
        </p:nvGrpSpPr>
        <p:grpSpPr>
          <a:xfrm>
            <a:off x="84841" y="4101428"/>
            <a:ext cx="12274977" cy="2565465"/>
            <a:chOff x="-4616" y="2973841"/>
            <a:chExt cx="12274977" cy="2565465"/>
          </a:xfrm>
        </p:grpSpPr>
        <p:sp>
          <p:nvSpPr>
            <p:cNvPr id="10" name="Shape 1682">
              <a:extLst>
                <a:ext uri="{FF2B5EF4-FFF2-40B4-BE49-F238E27FC236}">
                  <a16:creationId xmlns:a16="http://schemas.microsoft.com/office/drawing/2014/main" id="{7A41BFAE-C7FF-A1B5-168C-3AA5E033EFE1}"/>
                </a:ext>
              </a:extLst>
            </p:cNvPr>
            <p:cNvSpPr/>
            <p:nvPr/>
          </p:nvSpPr>
          <p:spPr>
            <a:xfrm>
              <a:off x="-4616" y="4045079"/>
              <a:ext cx="12196616" cy="0"/>
            </a:xfrm>
            <a:prstGeom prst="line">
              <a:avLst/>
            </a:prstGeom>
            <a:ln w="38100">
              <a:solidFill>
                <a:srgbClr val="A6AAA9"/>
              </a:solidFill>
              <a:miter lim="400000"/>
            </a:ln>
          </p:spPr>
          <p:txBody>
            <a:bodyPr lIns="25400" tIns="25400" rIns="25400" bIns="25400" anchor="ctr"/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" panose="02000000000000000000" pitchFamily="2" charset="0"/>
                <a:sym typeface="Helvetica Light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964CA302-1E48-5E8F-C551-07B98ADF5230}"/>
                </a:ext>
              </a:extLst>
            </p:cNvPr>
            <p:cNvGrpSpPr/>
            <p:nvPr/>
          </p:nvGrpSpPr>
          <p:grpSpPr>
            <a:xfrm>
              <a:off x="223296" y="2973841"/>
              <a:ext cx="12047065" cy="2565465"/>
              <a:chOff x="291483" y="2956112"/>
              <a:chExt cx="12047065" cy="2565465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0BD972C0-F8AE-6802-C3F2-C1F4FDE8E5E2}"/>
                  </a:ext>
                </a:extLst>
              </p:cNvPr>
              <p:cNvGrpSpPr/>
              <p:nvPr/>
            </p:nvGrpSpPr>
            <p:grpSpPr>
              <a:xfrm>
                <a:off x="291483" y="2956112"/>
                <a:ext cx="9908275" cy="2565465"/>
                <a:chOff x="291483" y="2956112"/>
                <a:chExt cx="9908275" cy="2565465"/>
              </a:xfrm>
            </p:grpSpPr>
            <p:grpSp>
              <p:nvGrpSpPr>
                <p:cNvPr id="19" name="Group 18">
                  <a:extLst>
                    <a:ext uri="{FF2B5EF4-FFF2-40B4-BE49-F238E27FC236}">
                      <a16:creationId xmlns:a16="http://schemas.microsoft.com/office/drawing/2014/main" id="{EAA7B642-CD7D-5566-0A4E-835C0F393EB8}"/>
                    </a:ext>
                  </a:extLst>
                </p:cNvPr>
                <p:cNvGrpSpPr/>
                <p:nvPr/>
              </p:nvGrpSpPr>
              <p:grpSpPr>
                <a:xfrm>
                  <a:off x="295435" y="2956112"/>
                  <a:ext cx="833562" cy="1552246"/>
                  <a:chOff x="1270203" y="2664103"/>
                  <a:chExt cx="833562" cy="1552246"/>
                </a:xfrm>
              </p:grpSpPr>
              <p:sp>
                <p:nvSpPr>
                  <p:cNvPr id="68" name="Shape 1677">
                    <a:extLst>
                      <a:ext uri="{FF2B5EF4-FFF2-40B4-BE49-F238E27FC236}">
                        <a16:creationId xmlns:a16="http://schemas.microsoft.com/office/drawing/2014/main" id="{0EFB0BCF-CC3A-E2B6-EA41-6601C7305DA2}"/>
                      </a:ext>
                    </a:extLst>
                  </p:cNvPr>
                  <p:cNvSpPr/>
                  <p:nvPr/>
                </p:nvSpPr>
                <p:spPr>
                  <a:xfrm flipV="1">
                    <a:off x="1686984" y="2880304"/>
                    <a:ext cx="0" cy="817665"/>
                  </a:xfrm>
                  <a:prstGeom prst="line">
                    <a:avLst/>
                  </a:prstGeom>
                  <a:ln w="12700">
                    <a:solidFill>
                      <a:srgbClr val="A6AAA9"/>
                    </a:solidFill>
                    <a:miter lim="400000"/>
                  </a:ln>
                </p:spPr>
                <p:txBody>
                  <a:bodyPr lIns="25400" tIns="25400" rIns="25400" bIns="25400" anchor="ctr"/>
                  <a:lstStyle/>
                  <a:p>
                    <a:pPr marL="0" marR="0" lvl="0" indent="0" algn="ctr" defTabSz="412750" rtl="0" eaLnBrk="1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3200"/>
                    </a:pPr>
                    <a:endParaRPr kumimoji="0" sz="16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Roboto" panose="02000000000000000000" pitchFamily="2" charset="0"/>
                      <a:sym typeface="Helvetica Light"/>
                    </a:endParaRPr>
                  </a:p>
                </p:txBody>
              </p:sp>
              <p:sp>
                <p:nvSpPr>
                  <p:cNvPr id="69" name="Shape 1683">
                    <a:extLst>
                      <a:ext uri="{FF2B5EF4-FFF2-40B4-BE49-F238E27FC236}">
                        <a16:creationId xmlns:a16="http://schemas.microsoft.com/office/drawing/2014/main" id="{356A07E1-2DC9-1BAC-7912-600FA8E7F250}"/>
                      </a:ext>
                    </a:extLst>
                  </p:cNvPr>
                  <p:cNvSpPr/>
                  <p:nvPr/>
                </p:nvSpPr>
                <p:spPr>
                  <a:xfrm>
                    <a:off x="1572683" y="2664103"/>
                    <a:ext cx="228600" cy="228600"/>
                  </a:xfrm>
                  <a:prstGeom prst="ellipse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12700">
                    <a:noFill/>
                    <a:miter lim="400000"/>
                  </a:ln>
                </p:spPr>
                <p:txBody>
                  <a:bodyPr lIns="25400" tIns="25400" rIns="25400" bIns="25400" anchor="ctr"/>
                  <a:lstStyle/>
                  <a:p>
                    <a:pPr marL="0" marR="0" lvl="0" indent="0" algn="ctr" defTabSz="412750" rtl="0" eaLnBrk="1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3200">
                        <a:solidFill>
                          <a:srgbClr val="FFFFFF"/>
                        </a:solidFill>
                      </a:defRPr>
                    </a:pPr>
                    <a:endParaRPr kumimoji="0" sz="1600" i="0" u="none" strike="noStrike" kern="0" cap="none" spc="0" normalizeH="0" baseline="0" noProof="0">
                      <a:ln>
                        <a:noFill/>
                      </a:ln>
                      <a:solidFill>
                        <a:srgbClr val="606E2C"/>
                      </a:solidFill>
                      <a:effectLst/>
                      <a:uLnTx/>
                      <a:uFillTx/>
                      <a:ea typeface="Roboto" panose="02000000000000000000" pitchFamily="2" charset="0"/>
                      <a:sym typeface="Helvetica Light"/>
                    </a:endParaRPr>
                  </a:p>
                </p:txBody>
              </p:sp>
              <p:sp>
                <p:nvSpPr>
                  <p:cNvPr id="70" name="Shape 1689">
                    <a:extLst>
                      <a:ext uri="{FF2B5EF4-FFF2-40B4-BE49-F238E27FC236}">
                        <a16:creationId xmlns:a16="http://schemas.microsoft.com/office/drawing/2014/main" id="{3DB84368-5882-6620-243A-5D0B60337795}"/>
                      </a:ext>
                    </a:extLst>
                  </p:cNvPr>
                  <p:cNvSpPr/>
                  <p:nvPr/>
                </p:nvSpPr>
                <p:spPr>
                  <a:xfrm>
                    <a:off x="1623483" y="3683000"/>
                    <a:ext cx="127001" cy="1270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miter lim="400000"/>
                  </a:ln>
                </p:spPr>
                <p:txBody>
                  <a:bodyPr lIns="25400" tIns="25400" rIns="25400" bIns="25400" anchor="ctr"/>
                  <a:lstStyle/>
                  <a:p>
                    <a:pPr marL="0" marR="0" lvl="0" indent="0" algn="ctr" defTabSz="412750" rtl="0" eaLnBrk="1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3200">
                        <a:solidFill>
                          <a:srgbClr val="FFFFFF"/>
                        </a:solidFill>
                      </a:defRPr>
                    </a:pPr>
                    <a:endParaRPr kumimoji="0" sz="16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ea typeface="Roboto" panose="02000000000000000000" pitchFamily="2" charset="0"/>
                      <a:sym typeface="Helvetica Light"/>
                    </a:endParaRPr>
                  </a:p>
                </p:txBody>
              </p:sp>
              <p:sp>
                <p:nvSpPr>
                  <p:cNvPr id="71" name="Shape 1701">
                    <a:extLst>
                      <a:ext uri="{FF2B5EF4-FFF2-40B4-BE49-F238E27FC236}">
                        <a16:creationId xmlns:a16="http://schemas.microsoft.com/office/drawing/2014/main" id="{58F03E0E-510F-3FB2-EB03-4664CD9EEFF2}"/>
                      </a:ext>
                    </a:extLst>
                  </p:cNvPr>
                  <p:cNvSpPr/>
                  <p:nvPr/>
                </p:nvSpPr>
                <p:spPr>
                  <a:xfrm>
                    <a:off x="1270203" y="3949609"/>
                    <a:ext cx="833562" cy="266740"/>
                  </a:xfrm>
                  <a:prstGeom prst="rect">
                    <a:avLst/>
                  </a:prstGeom>
                  <a:ln w="12700">
                    <a:miter lim="400000"/>
                  </a:ln>
                  <a:extLst>
                    <a:ext uri="{C572A759-6A51-4108-AA02-DFA0A04FC94B}">
                      <ma14:wrappingTextBoxFlag xmlns:ma14="http://schemas.microsoft.com/office/mac/drawingml/2011/main" xmlns="" val="1"/>
                    </a:ext>
                  </a:extLst>
                </p:spPr>
                <p:txBody>
                  <a:bodyPr wrap="none" lIns="25400" tIns="25400" rIns="25400" bIns="25400" anchor="ctr">
                    <a:spAutoFit/>
                  </a:bodyPr>
                  <a:lstStyle>
                    <a:lvl1pPr>
                      <a:defRPr sz="2800">
                        <a:latin typeface="Lato Bold"/>
                        <a:ea typeface="Lato Bold"/>
                        <a:cs typeface="Lato Bold"/>
                        <a:sym typeface="Lato Bold"/>
                      </a:defRPr>
                    </a:lvl1pPr>
                  </a:lstStyle>
                  <a:p>
                    <a:pPr marL="0" marR="0" lvl="0" indent="0" algn="ctr" defTabSz="412750" rtl="0" eaLnBrk="1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Roboto" panose="02000000000000000000" pitchFamily="2" charset="0"/>
                        <a:sym typeface="Lato Bold"/>
                      </a:rPr>
                      <a:t>JUNE 2023</a:t>
                    </a: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ea typeface="Roboto" panose="02000000000000000000" pitchFamily="2" charset="0"/>
                      <a:sym typeface="Lato Bold"/>
                    </a:endParaRPr>
                  </a:p>
                </p:txBody>
              </p:sp>
            </p:grpSp>
            <p:grpSp>
              <p:nvGrpSpPr>
                <p:cNvPr id="20" name="Group 19">
                  <a:extLst>
                    <a:ext uri="{FF2B5EF4-FFF2-40B4-BE49-F238E27FC236}">
                      <a16:creationId xmlns:a16="http://schemas.microsoft.com/office/drawing/2014/main" id="{E5F600C7-5D41-237E-4D4D-95B60B0A2217}"/>
                    </a:ext>
                  </a:extLst>
                </p:cNvPr>
                <p:cNvGrpSpPr/>
                <p:nvPr/>
              </p:nvGrpSpPr>
              <p:grpSpPr>
                <a:xfrm>
                  <a:off x="291483" y="3557786"/>
                  <a:ext cx="2467508" cy="1962000"/>
                  <a:chOff x="2215249" y="3269781"/>
                  <a:chExt cx="2467508" cy="1962000"/>
                </a:xfrm>
              </p:grpSpPr>
              <p:sp>
                <p:nvSpPr>
                  <p:cNvPr id="63" name="Shape 1674">
                    <a:extLst>
                      <a:ext uri="{FF2B5EF4-FFF2-40B4-BE49-F238E27FC236}">
                        <a16:creationId xmlns:a16="http://schemas.microsoft.com/office/drawing/2014/main" id="{D215A51D-E755-66DD-B60A-ABFA0154BF98}"/>
                      </a:ext>
                    </a:extLst>
                  </p:cNvPr>
                  <p:cNvSpPr/>
                  <p:nvPr/>
                </p:nvSpPr>
                <p:spPr>
                  <a:xfrm flipV="1">
                    <a:off x="3450590" y="3720282"/>
                    <a:ext cx="0" cy="812031"/>
                  </a:xfrm>
                  <a:prstGeom prst="line">
                    <a:avLst/>
                  </a:prstGeom>
                  <a:ln w="12700">
                    <a:solidFill>
                      <a:srgbClr val="A6AAA9"/>
                    </a:solidFill>
                    <a:miter lim="400000"/>
                  </a:ln>
                </p:spPr>
                <p:txBody>
                  <a:bodyPr lIns="25400" tIns="25400" rIns="25400" bIns="25400" anchor="ctr"/>
                  <a:lstStyle/>
                  <a:p>
                    <a:pPr marL="0" marR="0" lvl="0" indent="0" algn="ctr" defTabSz="412750" rtl="0" eaLnBrk="1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3200"/>
                    </a:pPr>
                    <a:endParaRPr kumimoji="0" sz="16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Roboto" panose="02000000000000000000" pitchFamily="2" charset="0"/>
                      <a:sym typeface="Helvetica Light"/>
                    </a:endParaRPr>
                  </a:p>
                </p:txBody>
              </p:sp>
              <p:sp>
                <p:nvSpPr>
                  <p:cNvPr id="64" name="Shape 1690">
                    <a:extLst>
                      <a:ext uri="{FF2B5EF4-FFF2-40B4-BE49-F238E27FC236}">
                        <a16:creationId xmlns:a16="http://schemas.microsoft.com/office/drawing/2014/main" id="{0EBD357A-4623-C3E5-2082-CC80134C73F1}"/>
                      </a:ext>
                    </a:extLst>
                  </p:cNvPr>
                  <p:cNvSpPr/>
                  <p:nvPr/>
                </p:nvSpPr>
                <p:spPr>
                  <a:xfrm>
                    <a:off x="3387090" y="3683000"/>
                    <a:ext cx="127001" cy="1270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miter lim="400000"/>
                  </a:ln>
                </p:spPr>
                <p:txBody>
                  <a:bodyPr lIns="25400" tIns="25400" rIns="25400" bIns="25400" anchor="ctr"/>
                  <a:lstStyle/>
                  <a:p>
                    <a:pPr marL="0" marR="0" lvl="0" indent="0" algn="ctr" defTabSz="412750" rtl="0" eaLnBrk="1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3200">
                        <a:solidFill>
                          <a:srgbClr val="FFFFFF"/>
                        </a:solidFill>
                      </a:defRPr>
                    </a:pPr>
                    <a:endParaRPr kumimoji="0" sz="16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ea typeface="Roboto" panose="02000000000000000000" pitchFamily="2" charset="0"/>
                      <a:sym typeface="Helvetica Light"/>
                    </a:endParaRPr>
                  </a:p>
                </p:txBody>
              </p:sp>
              <p:sp>
                <p:nvSpPr>
                  <p:cNvPr id="65" name="Shape 1701">
                    <a:extLst>
                      <a:ext uri="{FF2B5EF4-FFF2-40B4-BE49-F238E27FC236}">
                        <a16:creationId xmlns:a16="http://schemas.microsoft.com/office/drawing/2014/main" id="{47B71A4F-D41B-D262-3343-E4839054A4BE}"/>
                      </a:ext>
                    </a:extLst>
                  </p:cNvPr>
                  <p:cNvSpPr/>
                  <p:nvPr/>
                </p:nvSpPr>
                <p:spPr>
                  <a:xfrm>
                    <a:off x="3069093" y="3269781"/>
                    <a:ext cx="759824" cy="266740"/>
                  </a:xfrm>
                  <a:prstGeom prst="rect">
                    <a:avLst/>
                  </a:prstGeom>
                  <a:ln w="12700">
                    <a:miter lim="400000"/>
                  </a:ln>
                  <a:extLst>
                    <a:ext uri="{C572A759-6A51-4108-AA02-DFA0A04FC94B}">
                      <ma14:wrappingTextBoxFlag xmlns:ma14="http://schemas.microsoft.com/office/mac/drawingml/2011/main" xmlns="" val="1"/>
                    </a:ext>
                  </a:extLst>
                </p:spPr>
                <p:txBody>
                  <a:bodyPr wrap="none" lIns="25400" tIns="25400" rIns="25400" bIns="25400" anchor="ctr">
                    <a:spAutoFit/>
                  </a:bodyPr>
                  <a:lstStyle>
                    <a:lvl1pPr>
                      <a:defRPr sz="2800">
                        <a:latin typeface="Lato Bold"/>
                        <a:ea typeface="Lato Bold"/>
                        <a:cs typeface="Lato Bold"/>
                        <a:sym typeface="Lato Bold"/>
                      </a:defRPr>
                    </a:lvl1pPr>
                  </a:lstStyle>
                  <a:p>
                    <a:pPr marL="0" marR="0" lvl="0" indent="0" algn="ctr" defTabSz="412750" rtl="0" eaLnBrk="1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lang="en-US" sz="1400" kern="0">
                        <a:solidFill>
                          <a:srgbClr val="000000"/>
                        </a:solidFill>
                        <a:latin typeface="+mn-lt"/>
                        <a:ea typeface="Roboto" panose="02000000000000000000" pitchFamily="2" charset="0"/>
                      </a:rPr>
                      <a:t>OCT</a:t>
                    </a:r>
                    <a:r>
                      <a:rPr kumimoji="0" lang="en-US" sz="1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Roboto" panose="02000000000000000000" pitchFamily="2" charset="0"/>
                        <a:sym typeface="Lato Bold"/>
                      </a:rPr>
                      <a:t> 2023</a:t>
                    </a: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ea typeface="Roboto" panose="02000000000000000000" pitchFamily="2" charset="0"/>
                      <a:sym typeface="Lato Bold"/>
                    </a:endParaRPr>
                  </a:p>
                </p:txBody>
              </p:sp>
              <p:sp>
                <p:nvSpPr>
                  <p:cNvPr id="66" name="Shape 1683">
                    <a:extLst>
                      <a:ext uri="{FF2B5EF4-FFF2-40B4-BE49-F238E27FC236}">
                        <a16:creationId xmlns:a16="http://schemas.microsoft.com/office/drawing/2014/main" id="{9DA93A71-A622-3D00-E423-8F03F7AB9E2D}"/>
                      </a:ext>
                    </a:extLst>
                  </p:cNvPr>
                  <p:cNvSpPr/>
                  <p:nvPr/>
                </p:nvSpPr>
                <p:spPr>
                  <a:xfrm>
                    <a:off x="3334703" y="4540010"/>
                    <a:ext cx="228600" cy="228600"/>
                  </a:xfrm>
                  <a:prstGeom prst="ellipse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12700">
                    <a:noFill/>
                    <a:miter lim="400000"/>
                  </a:ln>
                </p:spPr>
                <p:txBody>
                  <a:bodyPr lIns="25400" tIns="25400" rIns="25400" bIns="25400" anchor="ctr"/>
                  <a:lstStyle/>
                  <a:p>
                    <a:pPr marL="0" marR="0" lvl="0" indent="0" algn="ctr" defTabSz="412750" rtl="0" eaLnBrk="1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3200">
                        <a:solidFill>
                          <a:srgbClr val="FFFFFF"/>
                        </a:solidFill>
                      </a:defRPr>
                    </a:pPr>
                    <a:endParaRPr kumimoji="0" sz="1600" i="0" u="none" strike="noStrike" kern="0" cap="none" spc="0" normalizeH="0" baseline="0" noProof="0">
                      <a:ln>
                        <a:noFill/>
                      </a:ln>
                      <a:solidFill>
                        <a:srgbClr val="606E2C"/>
                      </a:solidFill>
                      <a:effectLst/>
                      <a:uLnTx/>
                      <a:uFillTx/>
                      <a:ea typeface="Roboto" panose="02000000000000000000" pitchFamily="2" charset="0"/>
                      <a:sym typeface="Helvetica Light"/>
                    </a:endParaRPr>
                  </a:p>
                </p:txBody>
              </p:sp>
              <p:sp>
                <p:nvSpPr>
                  <p:cNvPr id="67" name="Shape 1702">
                    <a:extLst>
                      <a:ext uri="{FF2B5EF4-FFF2-40B4-BE49-F238E27FC236}">
                        <a16:creationId xmlns:a16="http://schemas.microsoft.com/office/drawing/2014/main" id="{FD138DEE-2978-C547-37C6-BECAA013C269}"/>
                      </a:ext>
                    </a:extLst>
                  </p:cNvPr>
                  <p:cNvSpPr/>
                  <p:nvPr/>
                </p:nvSpPr>
                <p:spPr>
                  <a:xfrm>
                    <a:off x="2215249" y="4934264"/>
                    <a:ext cx="2467508" cy="297517"/>
                  </a:xfrm>
                  <a:prstGeom prst="rect">
                    <a:avLst/>
                  </a:prstGeom>
                  <a:ln w="12700">
                    <a:miter lim="400000"/>
                  </a:ln>
                  <a:extLst>
                    <a:ext uri="{C572A759-6A51-4108-AA02-DFA0A04FC94B}">
                      <ma14:wrappingTextBoxFlag xmlns:ma14="http://schemas.microsoft.com/office/mac/drawingml/2011/main" xmlns="" val="1"/>
                    </a:ext>
                  </a:extLst>
                </p:spPr>
                <p:txBody>
                  <a:bodyPr wrap="square" lIns="25400" tIns="25400" rIns="25400" bIns="25400" anchor="ctr">
                    <a:spAutoFit/>
                  </a:bodyPr>
                  <a:lstStyle>
                    <a:lvl1pPr>
                      <a:lnSpc>
                        <a:spcPct val="150000"/>
                      </a:lnSpc>
                      <a:defRPr sz="2400">
                        <a:solidFill>
                          <a:srgbClr val="A6AAA9"/>
                        </a:solidFill>
                        <a:latin typeface="Lato Regular"/>
                        <a:ea typeface="Lato Regular"/>
                        <a:cs typeface="Lato Regular"/>
                        <a:sym typeface="Lato Regular"/>
                      </a:defRPr>
                    </a:lvl1pPr>
                  </a:lstStyle>
                  <a:p>
                    <a:pPr marL="0" marR="0" lvl="0" indent="0" algn="ctr" defTabSz="412750" rtl="0" eaLnBrk="1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600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Roboto" panose="02000000000000000000" pitchFamily="2" charset="0"/>
                        <a:sym typeface="Lato Regular"/>
                      </a:rPr>
                      <a:t>SBSTTA</a:t>
                    </a:r>
                    <a:endParaRPr kumimoji="0" sz="1600" i="0" u="none" strike="noStrike" kern="0" cap="none" spc="0" normalizeH="0" baseline="0" noProof="0">
                      <a:ln>
                        <a:noFill/>
                      </a:ln>
                      <a:solidFill>
                        <a:schemeClr val="accent6">
                          <a:lumMod val="50000"/>
                        </a:schemeClr>
                      </a:solidFill>
                      <a:effectLst/>
                      <a:uLnTx/>
                      <a:uFillTx/>
                      <a:latin typeface="+mn-lt"/>
                      <a:ea typeface="Roboto" panose="02000000000000000000" pitchFamily="2" charset="0"/>
                      <a:sym typeface="Lato Regular"/>
                    </a:endParaRPr>
                  </a:p>
                </p:txBody>
              </p:sp>
            </p:grpSp>
            <p:grpSp>
              <p:nvGrpSpPr>
                <p:cNvPr id="21" name="Group 20">
                  <a:extLst>
                    <a:ext uri="{FF2B5EF4-FFF2-40B4-BE49-F238E27FC236}">
                      <a16:creationId xmlns:a16="http://schemas.microsoft.com/office/drawing/2014/main" id="{705F3B2D-02C0-356A-9A4C-39E79868E603}"/>
                    </a:ext>
                  </a:extLst>
                </p:cNvPr>
                <p:cNvGrpSpPr/>
                <p:nvPr/>
              </p:nvGrpSpPr>
              <p:grpSpPr>
                <a:xfrm>
                  <a:off x="1150154" y="2984736"/>
                  <a:ext cx="2612047" cy="2536295"/>
                  <a:chOff x="3866428" y="2678504"/>
                  <a:chExt cx="2612047" cy="2536295"/>
                </a:xfrm>
              </p:grpSpPr>
              <p:sp>
                <p:nvSpPr>
                  <p:cNvPr id="58" name="Shape 1679">
                    <a:extLst>
                      <a:ext uri="{FF2B5EF4-FFF2-40B4-BE49-F238E27FC236}">
                        <a16:creationId xmlns:a16="http://schemas.microsoft.com/office/drawing/2014/main" id="{1645026C-7C3A-0370-2DDF-033C3FBA97AA}"/>
                      </a:ext>
                    </a:extLst>
                  </p:cNvPr>
                  <p:cNvSpPr/>
                  <p:nvPr/>
                </p:nvSpPr>
                <p:spPr>
                  <a:xfrm flipV="1">
                    <a:off x="5217372" y="2915949"/>
                    <a:ext cx="0" cy="819728"/>
                  </a:xfrm>
                  <a:prstGeom prst="line">
                    <a:avLst/>
                  </a:prstGeom>
                  <a:ln w="12700">
                    <a:solidFill>
                      <a:srgbClr val="A6AAA9"/>
                    </a:solidFill>
                    <a:miter lim="400000"/>
                  </a:ln>
                </p:spPr>
                <p:txBody>
                  <a:bodyPr lIns="25400" tIns="25400" rIns="25400" bIns="25400" anchor="ctr"/>
                  <a:lstStyle/>
                  <a:p>
                    <a:pPr marL="0" marR="0" lvl="0" indent="0" algn="ctr" defTabSz="412750" rtl="0" eaLnBrk="1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3200"/>
                    </a:pPr>
                    <a:endParaRPr kumimoji="0" sz="16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Roboto" panose="02000000000000000000" pitchFamily="2" charset="0"/>
                      <a:sym typeface="Helvetica Light"/>
                    </a:endParaRPr>
                  </a:p>
                </p:txBody>
              </p:sp>
              <p:sp>
                <p:nvSpPr>
                  <p:cNvPr id="59" name="Shape 1691">
                    <a:extLst>
                      <a:ext uri="{FF2B5EF4-FFF2-40B4-BE49-F238E27FC236}">
                        <a16:creationId xmlns:a16="http://schemas.microsoft.com/office/drawing/2014/main" id="{5F9A048C-D44C-67F0-8F29-3B3B93086B05}"/>
                      </a:ext>
                    </a:extLst>
                  </p:cNvPr>
                  <p:cNvSpPr/>
                  <p:nvPr/>
                </p:nvSpPr>
                <p:spPr>
                  <a:xfrm>
                    <a:off x="5150696" y="3683000"/>
                    <a:ext cx="127001" cy="1270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miter lim="400000"/>
                  </a:ln>
                </p:spPr>
                <p:txBody>
                  <a:bodyPr lIns="25400" tIns="25400" rIns="25400" bIns="25400" anchor="ctr"/>
                  <a:lstStyle/>
                  <a:p>
                    <a:pPr marL="0" marR="0" lvl="0" indent="0" algn="ctr" defTabSz="412750" rtl="0" eaLnBrk="1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3200">
                        <a:solidFill>
                          <a:srgbClr val="FFFFFF"/>
                        </a:solidFill>
                      </a:defRPr>
                    </a:pPr>
                    <a:endParaRPr kumimoji="0" sz="16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ea typeface="Roboto" panose="02000000000000000000" pitchFamily="2" charset="0"/>
                      <a:sym typeface="Helvetica Light"/>
                    </a:endParaRPr>
                  </a:p>
                </p:txBody>
              </p:sp>
              <p:sp>
                <p:nvSpPr>
                  <p:cNvPr id="60" name="Shape 1683">
                    <a:extLst>
                      <a:ext uri="{FF2B5EF4-FFF2-40B4-BE49-F238E27FC236}">
                        <a16:creationId xmlns:a16="http://schemas.microsoft.com/office/drawing/2014/main" id="{68AF46AA-410B-F427-5DB2-2CB846DC54E5}"/>
                      </a:ext>
                    </a:extLst>
                  </p:cNvPr>
                  <p:cNvSpPr/>
                  <p:nvPr/>
                </p:nvSpPr>
                <p:spPr>
                  <a:xfrm>
                    <a:off x="5103072" y="2678504"/>
                    <a:ext cx="228600" cy="228600"/>
                  </a:xfrm>
                  <a:prstGeom prst="ellipse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12700">
                    <a:noFill/>
                    <a:miter lim="400000"/>
                  </a:ln>
                </p:spPr>
                <p:txBody>
                  <a:bodyPr lIns="25400" tIns="25400" rIns="25400" bIns="25400" anchor="ctr"/>
                  <a:lstStyle/>
                  <a:p>
                    <a:pPr marL="0" marR="0" lvl="0" indent="0" algn="ctr" defTabSz="412750" rtl="0" eaLnBrk="1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3200">
                        <a:solidFill>
                          <a:srgbClr val="FFFFFF"/>
                        </a:solidFill>
                      </a:defRPr>
                    </a:pPr>
                    <a:endParaRPr kumimoji="0" sz="1600" i="0" u="none" strike="noStrike" kern="0" cap="none" spc="0" normalizeH="0" baseline="0" noProof="0">
                      <a:ln>
                        <a:noFill/>
                      </a:ln>
                      <a:solidFill>
                        <a:srgbClr val="606E2C"/>
                      </a:solidFill>
                      <a:effectLst/>
                      <a:uLnTx/>
                      <a:uFillTx/>
                      <a:ea typeface="Roboto" panose="02000000000000000000" pitchFamily="2" charset="0"/>
                      <a:sym typeface="Helvetica Light"/>
                    </a:endParaRPr>
                  </a:p>
                </p:txBody>
              </p:sp>
              <p:sp>
                <p:nvSpPr>
                  <p:cNvPr id="61" name="Shape 1702">
                    <a:extLst>
                      <a:ext uri="{FF2B5EF4-FFF2-40B4-BE49-F238E27FC236}">
                        <a16:creationId xmlns:a16="http://schemas.microsoft.com/office/drawing/2014/main" id="{EBF89CE5-6CC0-BC39-C6B1-9FA26813BF0B}"/>
                      </a:ext>
                    </a:extLst>
                  </p:cNvPr>
                  <p:cNvSpPr/>
                  <p:nvPr/>
                </p:nvSpPr>
                <p:spPr>
                  <a:xfrm>
                    <a:off x="3866428" y="4917282"/>
                    <a:ext cx="2612047" cy="297517"/>
                  </a:xfrm>
                  <a:prstGeom prst="rect">
                    <a:avLst/>
                  </a:prstGeom>
                  <a:ln w="12700">
                    <a:miter lim="400000"/>
                  </a:ln>
                  <a:extLst>
                    <a:ext uri="{C572A759-6A51-4108-AA02-DFA0A04FC94B}">
                      <ma14:wrappingTextBoxFlag xmlns:ma14="http://schemas.microsoft.com/office/mac/drawingml/2011/main" xmlns="" val="1"/>
                    </a:ext>
                  </a:extLst>
                </p:spPr>
                <p:txBody>
                  <a:bodyPr wrap="square" lIns="25400" tIns="25400" rIns="25400" bIns="25400" anchor="ctr">
                    <a:spAutoFit/>
                  </a:bodyPr>
                  <a:lstStyle>
                    <a:lvl1pPr>
                      <a:lnSpc>
                        <a:spcPct val="150000"/>
                      </a:lnSpc>
                      <a:defRPr sz="2400">
                        <a:solidFill>
                          <a:srgbClr val="A6AAA9"/>
                        </a:solidFill>
                        <a:latin typeface="Lato Regular"/>
                        <a:ea typeface="Lato Regular"/>
                        <a:cs typeface="Lato Regular"/>
                        <a:sym typeface="Lato Regular"/>
                      </a:defRPr>
                    </a:lvl1pPr>
                  </a:lstStyle>
                  <a:p>
                    <a:pPr marL="0" marR="0" lvl="0" indent="0" algn="ctr" defTabSz="412750" rtl="0" eaLnBrk="1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lang="en-US" sz="1600" kern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Roboto" panose="02000000000000000000" pitchFamily="2" charset="0"/>
                      </a:rPr>
                      <a:t>SBI</a:t>
                    </a:r>
                    <a:endParaRPr kumimoji="0" sz="1600" i="0" u="none" strike="noStrike" kern="0" cap="none" spc="0" normalizeH="0" baseline="0" noProof="0">
                      <a:ln>
                        <a:noFill/>
                      </a:ln>
                      <a:solidFill>
                        <a:schemeClr val="accent6">
                          <a:lumMod val="50000"/>
                        </a:schemeClr>
                      </a:solidFill>
                      <a:effectLst/>
                      <a:uLnTx/>
                      <a:uFillTx/>
                      <a:latin typeface="+mn-lt"/>
                      <a:ea typeface="Roboto" panose="02000000000000000000" pitchFamily="2" charset="0"/>
                      <a:sym typeface="Lato Regular"/>
                    </a:endParaRPr>
                  </a:p>
                </p:txBody>
              </p:sp>
              <p:sp>
                <p:nvSpPr>
                  <p:cNvPr id="62" name="Shape 1701">
                    <a:extLst>
                      <a:ext uri="{FF2B5EF4-FFF2-40B4-BE49-F238E27FC236}">
                        <a16:creationId xmlns:a16="http://schemas.microsoft.com/office/drawing/2014/main" id="{0B654658-1B9D-1200-51EF-C7856D1EA172}"/>
                      </a:ext>
                    </a:extLst>
                  </p:cNvPr>
                  <p:cNvSpPr/>
                  <p:nvPr/>
                </p:nvSpPr>
                <p:spPr>
                  <a:xfrm>
                    <a:off x="4819370" y="3992927"/>
                    <a:ext cx="803105" cy="266740"/>
                  </a:xfrm>
                  <a:prstGeom prst="rect">
                    <a:avLst/>
                  </a:prstGeom>
                  <a:ln w="12700">
                    <a:miter lim="400000"/>
                  </a:ln>
                  <a:extLst>
                    <a:ext uri="{C572A759-6A51-4108-AA02-DFA0A04FC94B}">
                      <ma14:wrappingTextBoxFlag xmlns:ma14="http://schemas.microsoft.com/office/mac/drawingml/2011/main" xmlns="" val="1"/>
                    </a:ext>
                  </a:extLst>
                </p:spPr>
                <p:txBody>
                  <a:bodyPr wrap="none" lIns="25400" tIns="25400" rIns="25400" bIns="25400" anchor="ctr">
                    <a:spAutoFit/>
                  </a:bodyPr>
                  <a:lstStyle>
                    <a:lvl1pPr>
                      <a:defRPr sz="2800">
                        <a:latin typeface="Lato Bold"/>
                        <a:ea typeface="Lato Bold"/>
                        <a:cs typeface="Lato Bold"/>
                        <a:sym typeface="Lato Bold"/>
                      </a:defRPr>
                    </a:lvl1pPr>
                  </a:lstStyle>
                  <a:p>
                    <a:pPr marL="0" marR="0" lvl="0" indent="0" algn="ctr" defTabSz="412750" rtl="0" eaLnBrk="1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lang="en-US" sz="1400" kern="0">
                        <a:solidFill>
                          <a:srgbClr val="000000"/>
                        </a:solidFill>
                        <a:latin typeface="+mn-lt"/>
                        <a:ea typeface="Roboto" panose="02000000000000000000" pitchFamily="2" charset="0"/>
                      </a:rPr>
                      <a:t>MAY</a:t>
                    </a:r>
                    <a:r>
                      <a:rPr kumimoji="0" lang="en-US" sz="1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Roboto" panose="02000000000000000000" pitchFamily="2" charset="0"/>
                        <a:sym typeface="Lato Bold"/>
                      </a:rPr>
                      <a:t> 2024</a:t>
                    </a: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ea typeface="Roboto" panose="02000000000000000000" pitchFamily="2" charset="0"/>
                      <a:sym typeface="Lato Bold"/>
                    </a:endParaRPr>
                  </a:p>
                </p:txBody>
              </p:sp>
            </p:grpSp>
            <p:grpSp>
              <p:nvGrpSpPr>
                <p:cNvPr id="22" name="Group 21">
                  <a:extLst>
                    <a:ext uri="{FF2B5EF4-FFF2-40B4-BE49-F238E27FC236}">
                      <a16:creationId xmlns:a16="http://schemas.microsoft.com/office/drawing/2014/main" id="{404783B2-7A46-7769-B1E5-E1FAF8A3596E}"/>
                    </a:ext>
                  </a:extLst>
                </p:cNvPr>
                <p:cNvGrpSpPr/>
                <p:nvPr/>
              </p:nvGrpSpPr>
              <p:grpSpPr>
                <a:xfrm>
                  <a:off x="2413648" y="3557786"/>
                  <a:ext cx="2467508" cy="1963791"/>
                  <a:chOff x="5737326" y="3237871"/>
                  <a:chExt cx="2467508" cy="1963791"/>
                </a:xfrm>
              </p:grpSpPr>
              <p:sp>
                <p:nvSpPr>
                  <p:cNvPr id="53" name="Shape 1675">
                    <a:extLst>
                      <a:ext uri="{FF2B5EF4-FFF2-40B4-BE49-F238E27FC236}">
                        <a16:creationId xmlns:a16="http://schemas.microsoft.com/office/drawing/2014/main" id="{8F4C23E0-A9A2-8D10-0155-1F79F82C4E19}"/>
                      </a:ext>
                    </a:extLst>
                  </p:cNvPr>
                  <p:cNvSpPr/>
                  <p:nvPr/>
                </p:nvSpPr>
                <p:spPr>
                  <a:xfrm flipV="1">
                    <a:off x="6971080" y="3735676"/>
                    <a:ext cx="0" cy="804334"/>
                  </a:xfrm>
                  <a:prstGeom prst="line">
                    <a:avLst/>
                  </a:prstGeom>
                  <a:ln w="12700">
                    <a:solidFill>
                      <a:srgbClr val="A6AAA9"/>
                    </a:solidFill>
                    <a:miter lim="400000"/>
                  </a:ln>
                </p:spPr>
                <p:txBody>
                  <a:bodyPr lIns="25400" tIns="25400" rIns="25400" bIns="25400" anchor="ctr"/>
                  <a:lstStyle/>
                  <a:p>
                    <a:pPr marL="0" marR="0" lvl="0" indent="0" algn="ctr" defTabSz="412750" rtl="0" eaLnBrk="1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3200"/>
                    </a:pPr>
                    <a:endParaRPr kumimoji="0" sz="16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Roboto" panose="02000000000000000000" pitchFamily="2" charset="0"/>
                      <a:sym typeface="Helvetica Light"/>
                    </a:endParaRPr>
                  </a:p>
                </p:txBody>
              </p:sp>
              <p:sp>
                <p:nvSpPr>
                  <p:cNvPr id="54" name="Shape 1692">
                    <a:extLst>
                      <a:ext uri="{FF2B5EF4-FFF2-40B4-BE49-F238E27FC236}">
                        <a16:creationId xmlns:a16="http://schemas.microsoft.com/office/drawing/2014/main" id="{018BD355-E52D-F224-06B1-575FD07E257F}"/>
                      </a:ext>
                    </a:extLst>
                  </p:cNvPr>
                  <p:cNvSpPr/>
                  <p:nvPr/>
                </p:nvSpPr>
                <p:spPr>
                  <a:xfrm>
                    <a:off x="6914304" y="3683000"/>
                    <a:ext cx="127001" cy="1270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miter lim="400000"/>
                  </a:ln>
                </p:spPr>
                <p:txBody>
                  <a:bodyPr lIns="25400" tIns="25400" rIns="25400" bIns="25400" anchor="ctr"/>
                  <a:lstStyle/>
                  <a:p>
                    <a:pPr marL="0" marR="0" lvl="0" indent="0" algn="ctr" defTabSz="412750" rtl="0" eaLnBrk="1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3200">
                        <a:solidFill>
                          <a:srgbClr val="FFFFFF"/>
                        </a:solidFill>
                      </a:defRPr>
                    </a:pPr>
                    <a:endParaRPr kumimoji="0" sz="16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ea typeface="Roboto" panose="02000000000000000000" pitchFamily="2" charset="0"/>
                      <a:sym typeface="Helvetica Light"/>
                    </a:endParaRPr>
                  </a:p>
                </p:txBody>
              </p:sp>
              <p:sp>
                <p:nvSpPr>
                  <p:cNvPr id="55" name="Shape 1701">
                    <a:extLst>
                      <a:ext uri="{FF2B5EF4-FFF2-40B4-BE49-F238E27FC236}">
                        <a16:creationId xmlns:a16="http://schemas.microsoft.com/office/drawing/2014/main" id="{CB2D1265-32F7-9F7A-2FC4-DA24D0895DF9}"/>
                      </a:ext>
                    </a:extLst>
                  </p:cNvPr>
                  <p:cNvSpPr/>
                  <p:nvPr/>
                </p:nvSpPr>
                <p:spPr>
                  <a:xfrm>
                    <a:off x="6763193" y="3237871"/>
                    <a:ext cx="416781" cy="266740"/>
                  </a:xfrm>
                  <a:prstGeom prst="rect">
                    <a:avLst/>
                  </a:prstGeom>
                  <a:ln w="12700">
                    <a:miter lim="400000"/>
                  </a:ln>
                  <a:extLst>
                    <a:ext uri="{C572A759-6A51-4108-AA02-DFA0A04FC94B}">
                      <ma14:wrappingTextBoxFlag xmlns:ma14="http://schemas.microsoft.com/office/mac/drawingml/2011/main" xmlns="" val="1"/>
                    </a:ext>
                  </a:extLst>
                </p:spPr>
                <p:txBody>
                  <a:bodyPr wrap="none" lIns="25400" tIns="25400" rIns="25400" bIns="25400" anchor="ctr">
                    <a:spAutoFit/>
                  </a:bodyPr>
                  <a:lstStyle>
                    <a:lvl1pPr>
                      <a:defRPr sz="2800">
                        <a:latin typeface="Lato Bold"/>
                        <a:ea typeface="Lato Bold"/>
                        <a:cs typeface="Lato Bold"/>
                        <a:sym typeface="Lato Bold"/>
                      </a:defRPr>
                    </a:lvl1pPr>
                  </a:lstStyle>
                  <a:p>
                    <a:pPr marL="0" marR="0" lvl="0" indent="0" algn="ctr" defTabSz="412750" rtl="0" eaLnBrk="1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Roboto" panose="02000000000000000000" pitchFamily="2" charset="0"/>
                        <a:sym typeface="Lato Bold"/>
                      </a:rPr>
                      <a:t>2024</a:t>
                    </a: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ea typeface="Roboto" panose="02000000000000000000" pitchFamily="2" charset="0"/>
                      <a:sym typeface="Lato Bold"/>
                    </a:endParaRPr>
                  </a:p>
                </p:txBody>
              </p:sp>
              <p:sp>
                <p:nvSpPr>
                  <p:cNvPr id="56" name="Shape 1683">
                    <a:extLst>
                      <a:ext uri="{FF2B5EF4-FFF2-40B4-BE49-F238E27FC236}">
                        <a16:creationId xmlns:a16="http://schemas.microsoft.com/office/drawing/2014/main" id="{447B8148-67FA-C537-1ED4-ED12CB64AEA7}"/>
                      </a:ext>
                    </a:extLst>
                  </p:cNvPr>
                  <p:cNvSpPr/>
                  <p:nvPr/>
                </p:nvSpPr>
                <p:spPr>
                  <a:xfrm>
                    <a:off x="6857279" y="4508100"/>
                    <a:ext cx="228600" cy="228600"/>
                  </a:xfrm>
                  <a:prstGeom prst="ellipse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12700">
                    <a:noFill/>
                    <a:miter lim="400000"/>
                  </a:ln>
                </p:spPr>
                <p:txBody>
                  <a:bodyPr lIns="25400" tIns="25400" rIns="25400" bIns="25400" anchor="ctr"/>
                  <a:lstStyle/>
                  <a:p>
                    <a:pPr marL="0" marR="0" lvl="0" indent="0" algn="ctr" defTabSz="412750" rtl="0" eaLnBrk="1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3200">
                        <a:solidFill>
                          <a:srgbClr val="FFFFFF"/>
                        </a:solidFill>
                      </a:defRPr>
                    </a:pPr>
                    <a:endParaRPr kumimoji="0" sz="1600" i="0" u="none" strike="noStrike" kern="0" cap="none" spc="0" normalizeH="0" baseline="0" noProof="0">
                      <a:ln>
                        <a:noFill/>
                      </a:ln>
                      <a:solidFill>
                        <a:srgbClr val="606E2C"/>
                      </a:solidFill>
                      <a:effectLst/>
                      <a:uLnTx/>
                      <a:uFillTx/>
                      <a:ea typeface="Roboto" panose="02000000000000000000" pitchFamily="2" charset="0"/>
                      <a:sym typeface="Helvetica Light"/>
                    </a:endParaRPr>
                  </a:p>
                </p:txBody>
              </p:sp>
              <p:sp>
                <p:nvSpPr>
                  <p:cNvPr id="57" name="Shape 1702">
                    <a:extLst>
                      <a:ext uri="{FF2B5EF4-FFF2-40B4-BE49-F238E27FC236}">
                        <a16:creationId xmlns:a16="http://schemas.microsoft.com/office/drawing/2014/main" id="{905C8A8B-491E-79FD-03E3-EE827A6C24AD}"/>
                      </a:ext>
                    </a:extLst>
                  </p:cNvPr>
                  <p:cNvSpPr/>
                  <p:nvPr/>
                </p:nvSpPr>
                <p:spPr>
                  <a:xfrm>
                    <a:off x="5737326" y="4904145"/>
                    <a:ext cx="2467508" cy="297517"/>
                  </a:xfrm>
                  <a:prstGeom prst="rect">
                    <a:avLst/>
                  </a:prstGeom>
                  <a:ln w="12700">
                    <a:miter lim="400000"/>
                  </a:ln>
                  <a:extLst>
                    <a:ext uri="{C572A759-6A51-4108-AA02-DFA0A04FC94B}">
                      <ma14:wrappingTextBoxFlag xmlns:ma14="http://schemas.microsoft.com/office/mac/drawingml/2011/main" xmlns="" val="1"/>
                    </a:ext>
                  </a:extLst>
                </p:spPr>
                <p:txBody>
                  <a:bodyPr wrap="square" lIns="25400" tIns="25400" rIns="25400" bIns="25400" anchor="ctr">
                    <a:spAutoFit/>
                  </a:bodyPr>
                  <a:lstStyle>
                    <a:lvl1pPr>
                      <a:lnSpc>
                        <a:spcPct val="150000"/>
                      </a:lnSpc>
                      <a:defRPr sz="2400">
                        <a:solidFill>
                          <a:srgbClr val="A6AAA9"/>
                        </a:solidFill>
                        <a:latin typeface="Lato Regular"/>
                        <a:ea typeface="Lato Regular"/>
                        <a:cs typeface="Lato Regular"/>
                        <a:sym typeface="Lato Regular"/>
                      </a:defRPr>
                    </a:lvl1pPr>
                  </a:lstStyle>
                  <a:p>
                    <a:pPr marL="0" marR="0" lvl="0" indent="0" algn="ctr" defTabSz="412750" rtl="0" eaLnBrk="1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lang="en-US" sz="1600" kern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Roboto" panose="02000000000000000000" pitchFamily="2" charset="0"/>
                      </a:rPr>
                      <a:t>CBD COP</a:t>
                    </a:r>
                    <a:r>
                      <a:rPr kumimoji="0" lang="en-US" sz="1600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Roboto" panose="02000000000000000000" pitchFamily="2" charset="0"/>
                        <a:sym typeface="Lato Regular"/>
                      </a:rPr>
                      <a:t>16</a:t>
                    </a:r>
                    <a:endParaRPr kumimoji="0" sz="1600" i="0" u="none" strike="noStrike" kern="0" cap="none" spc="0" normalizeH="0" baseline="0" noProof="0">
                      <a:ln>
                        <a:noFill/>
                      </a:ln>
                      <a:solidFill>
                        <a:schemeClr val="accent6">
                          <a:lumMod val="50000"/>
                        </a:schemeClr>
                      </a:solidFill>
                      <a:effectLst/>
                      <a:uLnTx/>
                      <a:uFillTx/>
                      <a:latin typeface="+mn-lt"/>
                      <a:ea typeface="Roboto" panose="02000000000000000000" pitchFamily="2" charset="0"/>
                      <a:sym typeface="Lato Regular"/>
                    </a:endParaRPr>
                  </a:p>
                </p:txBody>
              </p:sp>
            </p:grpSp>
            <p:grpSp>
              <p:nvGrpSpPr>
                <p:cNvPr id="23" name="Group 22">
                  <a:extLst>
                    <a:ext uri="{FF2B5EF4-FFF2-40B4-BE49-F238E27FC236}">
                      <a16:creationId xmlns:a16="http://schemas.microsoft.com/office/drawing/2014/main" id="{A399C068-179E-AA47-76C9-25CAE57E35D7}"/>
                    </a:ext>
                  </a:extLst>
                </p:cNvPr>
                <p:cNvGrpSpPr/>
                <p:nvPr/>
              </p:nvGrpSpPr>
              <p:grpSpPr>
                <a:xfrm>
                  <a:off x="4786456" y="2962779"/>
                  <a:ext cx="416781" cy="1580250"/>
                  <a:chOff x="8537943" y="2664056"/>
                  <a:chExt cx="416781" cy="1580250"/>
                </a:xfrm>
              </p:grpSpPr>
              <p:sp>
                <p:nvSpPr>
                  <p:cNvPr id="48" name="Shape 1678">
                    <a:extLst>
                      <a:ext uri="{FF2B5EF4-FFF2-40B4-BE49-F238E27FC236}">
                        <a16:creationId xmlns:a16="http://schemas.microsoft.com/office/drawing/2014/main" id="{E1654A9C-A76B-D10C-6120-F1A283872C73}"/>
                      </a:ext>
                    </a:extLst>
                  </p:cNvPr>
                  <p:cNvSpPr/>
                  <p:nvPr/>
                </p:nvSpPr>
                <p:spPr>
                  <a:xfrm flipV="1">
                    <a:off x="8741411" y="2912605"/>
                    <a:ext cx="0" cy="804218"/>
                  </a:xfrm>
                  <a:prstGeom prst="line">
                    <a:avLst/>
                  </a:prstGeom>
                  <a:ln w="12700">
                    <a:solidFill>
                      <a:srgbClr val="A6AAA9"/>
                    </a:solidFill>
                    <a:miter lim="400000"/>
                  </a:ln>
                </p:spPr>
                <p:txBody>
                  <a:bodyPr lIns="25400" tIns="25400" rIns="25400" bIns="25400" anchor="ctr"/>
                  <a:lstStyle/>
                  <a:p>
                    <a:pPr marL="0" marR="0" lvl="0" indent="0" algn="ctr" defTabSz="412750" rtl="0" eaLnBrk="1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3200"/>
                    </a:pPr>
                    <a:endParaRPr kumimoji="0" sz="16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Roboto" panose="02000000000000000000" pitchFamily="2" charset="0"/>
                      <a:sym typeface="Helvetica Light"/>
                    </a:endParaRPr>
                  </a:p>
                </p:txBody>
              </p:sp>
              <p:sp>
                <p:nvSpPr>
                  <p:cNvPr id="49" name="Shape 1693">
                    <a:extLst>
                      <a:ext uri="{FF2B5EF4-FFF2-40B4-BE49-F238E27FC236}">
                        <a16:creationId xmlns:a16="http://schemas.microsoft.com/office/drawing/2014/main" id="{B6941D2B-D883-B828-4666-A3C718B88DAC}"/>
                      </a:ext>
                    </a:extLst>
                  </p:cNvPr>
                  <p:cNvSpPr/>
                  <p:nvPr/>
                </p:nvSpPr>
                <p:spPr>
                  <a:xfrm>
                    <a:off x="8677910" y="3683000"/>
                    <a:ext cx="127001" cy="1270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miter lim="400000"/>
                  </a:ln>
                </p:spPr>
                <p:txBody>
                  <a:bodyPr lIns="25400" tIns="25400" rIns="25400" bIns="25400" anchor="ctr"/>
                  <a:lstStyle/>
                  <a:p>
                    <a:pPr marL="0" marR="0" lvl="0" indent="0" algn="ctr" defTabSz="412750" rtl="0" eaLnBrk="1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3200">
                        <a:solidFill>
                          <a:srgbClr val="FFFFFF"/>
                        </a:solidFill>
                      </a:defRPr>
                    </a:pPr>
                    <a:endParaRPr kumimoji="0" sz="16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ea typeface="Roboto" panose="02000000000000000000" pitchFamily="2" charset="0"/>
                      <a:sym typeface="Helvetica Light"/>
                    </a:endParaRPr>
                  </a:p>
                </p:txBody>
              </p:sp>
              <p:sp>
                <p:nvSpPr>
                  <p:cNvPr id="50" name="Shape 1683">
                    <a:extLst>
                      <a:ext uri="{FF2B5EF4-FFF2-40B4-BE49-F238E27FC236}">
                        <a16:creationId xmlns:a16="http://schemas.microsoft.com/office/drawing/2014/main" id="{EAEACB08-E33B-6658-B472-295D857A2AC6}"/>
                      </a:ext>
                    </a:extLst>
                  </p:cNvPr>
                  <p:cNvSpPr/>
                  <p:nvPr/>
                </p:nvSpPr>
                <p:spPr>
                  <a:xfrm>
                    <a:off x="8658315" y="2664056"/>
                    <a:ext cx="228600" cy="228600"/>
                  </a:xfrm>
                  <a:prstGeom prst="ellipse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12700">
                    <a:noFill/>
                    <a:miter lim="400000"/>
                  </a:ln>
                </p:spPr>
                <p:txBody>
                  <a:bodyPr lIns="25400" tIns="25400" rIns="25400" bIns="25400" anchor="ctr"/>
                  <a:lstStyle/>
                  <a:p>
                    <a:pPr marL="0" marR="0" lvl="0" indent="0" algn="ctr" defTabSz="412750" rtl="0" eaLnBrk="1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3200">
                        <a:solidFill>
                          <a:srgbClr val="FFFFFF"/>
                        </a:solidFill>
                      </a:defRPr>
                    </a:pPr>
                    <a:endParaRPr kumimoji="0" sz="1600" i="0" u="none" strike="noStrike" kern="0" cap="none" spc="0" normalizeH="0" baseline="0" noProof="0">
                      <a:ln>
                        <a:noFill/>
                      </a:ln>
                      <a:solidFill>
                        <a:srgbClr val="606E2C"/>
                      </a:solidFill>
                      <a:effectLst/>
                      <a:uLnTx/>
                      <a:uFillTx/>
                      <a:ea typeface="Roboto" panose="02000000000000000000" pitchFamily="2" charset="0"/>
                      <a:sym typeface="Helvetica Light"/>
                    </a:endParaRPr>
                  </a:p>
                </p:txBody>
              </p:sp>
              <p:sp>
                <p:nvSpPr>
                  <p:cNvPr id="52" name="Shape 1701">
                    <a:extLst>
                      <a:ext uri="{FF2B5EF4-FFF2-40B4-BE49-F238E27FC236}">
                        <a16:creationId xmlns:a16="http://schemas.microsoft.com/office/drawing/2014/main" id="{67730BA3-F5F4-9BEF-7147-90DB5CD86267}"/>
                      </a:ext>
                    </a:extLst>
                  </p:cNvPr>
                  <p:cNvSpPr/>
                  <p:nvPr/>
                </p:nvSpPr>
                <p:spPr>
                  <a:xfrm>
                    <a:off x="8537943" y="3977566"/>
                    <a:ext cx="416781" cy="266740"/>
                  </a:xfrm>
                  <a:prstGeom prst="rect">
                    <a:avLst/>
                  </a:prstGeom>
                  <a:ln w="12700">
                    <a:miter lim="400000"/>
                  </a:ln>
                  <a:extLst>
                    <a:ext uri="{C572A759-6A51-4108-AA02-DFA0A04FC94B}">
                      <ma14:wrappingTextBoxFlag xmlns:ma14="http://schemas.microsoft.com/office/mac/drawingml/2011/main" xmlns="" val="1"/>
                    </a:ext>
                  </a:extLst>
                </p:spPr>
                <p:txBody>
                  <a:bodyPr wrap="none" lIns="25400" tIns="25400" rIns="25400" bIns="25400" anchor="ctr">
                    <a:spAutoFit/>
                  </a:bodyPr>
                  <a:lstStyle>
                    <a:lvl1pPr>
                      <a:defRPr sz="2800">
                        <a:latin typeface="Lato Bold"/>
                        <a:ea typeface="Lato Bold"/>
                        <a:cs typeface="Lato Bold"/>
                        <a:sym typeface="Lato Bold"/>
                      </a:defRPr>
                    </a:lvl1pPr>
                  </a:lstStyle>
                  <a:p>
                    <a:pPr marL="0" marR="0" lvl="0" indent="0" algn="ctr" defTabSz="412750" rtl="0" eaLnBrk="1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Roboto" panose="02000000000000000000" pitchFamily="2" charset="0"/>
                        <a:sym typeface="Lato Bold"/>
                      </a:rPr>
                      <a:t>2025</a:t>
                    </a: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ea typeface="Roboto" panose="02000000000000000000" pitchFamily="2" charset="0"/>
                      <a:sym typeface="Lato Bold"/>
                    </a:endParaRPr>
                  </a:p>
                </p:txBody>
              </p:sp>
            </p:grpSp>
            <p:grpSp>
              <p:nvGrpSpPr>
                <p:cNvPr id="24" name="Group 23">
                  <a:extLst>
                    <a:ext uri="{FF2B5EF4-FFF2-40B4-BE49-F238E27FC236}">
                      <a16:creationId xmlns:a16="http://schemas.microsoft.com/office/drawing/2014/main" id="{3CF18C23-722B-C9E1-7837-FEF45C3DE095}"/>
                    </a:ext>
                  </a:extLst>
                </p:cNvPr>
                <p:cNvGrpSpPr/>
                <p:nvPr/>
              </p:nvGrpSpPr>
              <p:grpSpPr>
                <a:xfrm>
                  <a:off x="5050666" y="3503621"/>
                  <a:ext cx="2301305" cy="1995169"/>
                  <a:chOff x="9410953" y="3204658"/>
                  <a:chExt cx="2301305" cy="1995169"/>
                </a:xfrm>
              </p:grpSpPr>
              <p:sp>
                <p:nvSpPr>
                  <p:cNvPr id="43" name="Shape 1676">
                    <a:extLst>
                      <a:ext uri="{FF2B5EF4-FFF2-40B4-BE49-F238E27FC236}">
                        <a16:creationId xmlns:a16="http://schemas.microsoft.com/office/drawing/2014/main" id="{4A64D64E-B885-F559-831C-8F36441442A1}"/>
                      </a:ext>
                    </a:extLst>
                  </p:cNvPr>
                  <p:cNvSpPr/>
                  <p:nvPr/>
                </p:nvSpPr>
                <p:spPr>
                  <a:xfrm flipV="1">
                    <a:off x="10505017" y="3735676"/>
                    <a:ext cx="0" cy="804334"/>
                  </a:xfrm>
                  <a:prstGeom prst="line">
                    <a:avLst/>
                  </a:prstGeom>
                  <a:ln w="12700">
                    <a:solidFill>
                      <a:srgbClr val="A6AAA9"/>
                    </a:solidFill>
                    <a:miter lim="400000"/>
                  </a:ln>
                </p:spPr>
                <p:txBody>
                  <a:bodyPr lIns="25400" tIns="25400" rIns="25400" bIns="25400" anchor="ctr"/>
                  <a:lstStyle/>
                  <a:p>
                    <a:pPr marL="0" marR="0" lvl="0" indent="0" algn="ctr" defTabSz="412750" rtl="0" eaLnBrk="1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3200"/>
                    </a:pPr>
                    <a:endParaRPr kumimoji="0" sz="16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Roboto" panose="02000000000000000000" pitchFamily="2" charset="0"/>
                      <a:sym typeface="Helvetica Light"/>
                    </a:endParaRPr>
                  </a:p>
                </p:txBody>
              </p:sp>
              <p:sp>
                <p:nvSpPr>
                  <p:cNvPr id="44" name="Shape 1694">
                    <a:extLst>
                      <a:ext uri="{FF2B5EF4-FFF2-40B4-BE49-F238E27FC236}">
                        <a16:creationId xmlns:a16="http://schemas.microsoft.com/office/drawing/2014/main" id="{2242057A-3353-CE24-A5C7-736373697EDE}"/>
                      </a:ext>
                    </a:extLst>
                  </p:cNvPr>
                  <p:cNvSpPr/>
                  <p:nvPr/>
                </p:nvSpPr>
                <p:spPr>
                  <a:xfrm>
                    <a:off x="10441517" y="3683000"/>
                    <a:ext cx="127001" cy="1270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miter lim="400000"/>
                  </a:ln>
                </p:spPr>
                <p:txBody>
                  <a:bodyPr lIns="25400" tIns="25400" rIns="25400" bIns="25400" anchor="ctr"/>
                  <a:lstStyle/>
                  <a:p>
                    <a:pPr marL="0" marR="0" lvl="0" indent="0" algn="ctr" defTabSz="412750" rtl="0" eaLnBrk="1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3200">
                        <a:solidFill>
                          <a:srgbClr val="FFFFFF"/>
                        </a:solidFill>
                      </a:defRPr>
                    </a:pPr>
                    <a:endParaRPr kumimoji="0" sz="16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ea typeface="Roboto" panose="02000000000000000000" pitchFamily="2" charset="0"/>
                      <a:sym typeface="Helvetica Light"/>
                    </a:endParaRPr>
                  </a:p>
                </p:txBody>
              </p:sp>
              <p:sp>
                <p:nvSpPr>
                  <p:cNvPr id="45" name="Shape 1683">
                    <a:extLst>
                      <a:ext uri="{FF2B5EF4-FFF2-40B4-BE49-F238E27FC236}">
                        <a16:creationId xmlns:a16="http://schemas.microsoft.com/office/drawing/2014/main" id="{960033EE-2C1B-6180-7C07-163932C46738}"/>
                      </a:ext>
                    </a:extLst>
                  </p:cNvPr>
                  <p:cNvSpPr/>
                  <p:nvPr/>
                </p:nvSpPr>
                <p:spPr>
                  <a:xfrm>
                    <a:off x="10390717" y="4563445"/>
                    <a:ext cx="228600" cy="228600"/>
                  </a:xfrm>
                  <a:prstGeom prst="ellipse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12700">
                    <a:noFill/>
                    <a:miter lim="400000"/>
                  </a:ln>
                </p:spPr>
                <p:txBody>
                  <a:bodyPr lIns="25400" tIns="25400" rIns="25400" bIns="25400" anchor="ctr"/>
                  <a:lstStyle/>
                  <a:p>
                    <a:pPr marL="0" marR="0" lvl="0" indent="0" algn="ctr" defTabSz="412750" rtl="0" eaLnBrk="1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3200">
                        <a:solidFill>
                          <a:srgbClr val="FFFFFF"/>
                        </a:solidFill>
                      </a:defRPr>
                    </a:pPr>
                    <a:endParaRPr kumimoji="0" sz="1600" i="0" u="none" strike="noStrike" kern="0" cap="none" spc="0" normalizeH="0" baseline="0" noProof="0">
                      <a:ln>
                        <a:noFill/>
                      </a:ln>
                      <a:solidFill>
                        <a:srgbClr val="606E2C"/>
                      </a:solidFill>
                      <a:effectLst/>
                      <a:uLnTx/>
                      <a:uFillTx/>
                      <a:ea typeface="Roboto" panose="02000000000000000000" pitchFamily="2" charset="0"/>
                      <a:sym typeface="Helvetica Light"/>
                    </a:endParaRPr>
                  </a:p>
                </p:txBody>
              </p:sp>
              <p:sp>
                <p:nvSpPr>
                  <p:cNvPr id="46" name="Shape 1702">
                    <a:extLst>
                      <a:ext uri="{FF2B5EF4-FFF2-40B4-BE49-F238E27FC236}">
                        <a16:creationId xmlns:a16="http://schemas.microsoft.com/office/drawing/2014/main" id="{D688BAD3-B82E-553C-BD91-D15DCAE8FF04}"/>
                      </a:ext>
                    </a:extLst>
                  </p:cNvPr>
                  <p:cNvSpPr/>
                  <p:nvPr/>
                </p:nvSpPr>
                <p:spPr>
                  <a:xfrm>
                    <a:off x="9410953" y="4902310"/>
                    <a:ext cx="2301305" cy="297517"/>
                  </a:xfrm>
                  <a:prstGeom prst="rect">
                    <a:avLst/>
                  </a:prstGeom>
                  <a:ln w="12700">
                    <a:miter lim="400000"/>
                  </a:ln>
                  <a:extLst>
                    <a:ext uri="{C572A759-6A51-4108-AA02-DFA0A04FC94B}">
                      <ma14:wrappingTextBoxFlag xmlns:ma14="http://schemas.microsoft.com/office/mac/drawingml/2011/main" xmlns="" val="1"/>
                    </a:ext>
                  </a:extLst>
                </p:spPr>
                <p:txBody>
                  <a:bodyPr wrap="square" lIns="25400" tIns="25400" rIns="25400" bIns="25400" anchor="ctr">
                    <a:spAutoFit/>
                  </a:bodyPr>
                  <a:lstStyle>
                    <a:lvl1pPr>
                      <a:lnSpc>
                        <a:spcPct val="150000"/>
                      </a:lnSpc>
                      <a:defRPr sz="2400">
                        <a:solidFill>
                          <a:srgbClr val="A6AAA9"/>
                        </a:solidFill>
                        <a:latin typeface="Lato Regular"/>
                        <a:ea typeface="Lato Regular"/>
                        <a:cs typeface="Lato Regular"/>
                        <a:sym typeface="Lato Regular"/>
                      </a:defRPr>
                    </a:lvl1pPr>
                  </a:lstStyle>
                  <a:p>
                    <a:pPr marL="0" marR="0" lvl="0" indent="0" algn="ctr" defTabSz="412750" rtl="0" eaLnBrk="1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lang="en-US" sz="1600" kern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Roboto" panose="02000000000000000000" pitchFamily="2" charset="0"/>
                      </a:rPr>
                      <a:t>CBD COP17</a:t>
                    </a:r>
                    <a:endParaRPr kumimoji="0" sz="1600" i="0" u="none" strike="noStrike" kern="0" cap="none" spc="0" normalizeH="0" baseline="0" noProof="0">
                      <a:ln>
                        <a:noFill/>
                      </a:ln>
                      <a:solidFill>
                        <a:schemeClr val="accent6">
                          <a:lumMod val="50000"/>
                        </a:schemeClr>
                      </a:solidFill>
                      <a:effectLst/>
                      <a:uLnTx/>
                      <a:uFillTx/>
                      <a:latin typeface="+mn-lt"/>
                      <a:ea typeface="Roboto" panose="02000000000000000000" pitchFamily="2" charset="0"/>
                      <a:sym typeface="Lato Regular"/>
                    </a:endParaRPr>
                  </a:p>
                </p:txBody>
              </p:sp>
              <p:sp>
                <p:nvSpPr>
                  <p:cNvPr id="47" name="Shape 1701">
                    <a:extLst>
                      <a:ext uri="{FF2B5EF4-FFF2-40B4-BE49-F238E27FC236}">
                        <a16:creationId xmlns:a16="http://schemas.microsoft.com/office/drawing/2014/main" id="{0CFE1CAF-F127-32DA-7E68-EEEBCD078B63}"/>
                      </a:ext>
                    </a:extLst>
                  </p:cNvPr>
                  <p:cNvSpPr/>
                  <p:nvPr/>
                </p:nvSpPr>
                <p:spPr>
                  <a:xfrm>
                    <a:off x="10302853" y="3204658"/>
                    <a:ext cx="416781" cy="266740"/>
                  </a:xfrm>
                  <a:prstGeom prst="rect">
                    <a:avLst/>
                  </a:prstGeom>
                  <a:ln w="12700">
                    <a:miter lim="400000"/>
                  </a:ln>
                  <a:extLst>
                    <a:ext uri="{C572A759-6A51-4108-AA02-DFA0A04FC94B}">
                      <ma14:wrappingTextBoxFlag xmlns:ma14="http://schemas.microsoft.com/office/mac/drawingml/2011/main" xmlns="" val="1"/>
                    </a:ext>
                  </a:extLst>
                </p:spPr>
                <p:txBody>
                  <a:bodyPr wrap="none" lIns="25400" tIns="25400" rIns="25400" bIns="25400" anchor="ctr">
                    <a:spAutoFit/>
                  </a:bodyPr>
                  <a:lstStyle>
                    <a:lvl1pPr>
                      <a:defRPr sz="2800">
                        <a:latin typeface="Lato Bold"/>
                        <a:ea typeface="Lato Bold"/>
                        <a:cs typeface="Lato Bold"/>
                        <a:sym typeface="Lato Bold"/>
                      </a:defRPr>
                    </a:lvl1pPr>
                  </a:lstStyle>
                  <a:p>
                    <a:pPr marL="0" marR="0" lvl="0" indent="0" algn="ctr" defTabSz="412750" rtl="0" eaLnBrk="1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Roboto" panose="02000000000000000000" pitchFamily="2" charset="0"/>
                        <a:sym typeface="Lato Bold"/>
                      </a:rPr>
                      <a:t>2026</a:t>
                    </a: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ea typeface="Roboto" panose="02000000000000000000" pitchFamily="2" charset="0"/>
                      <a:sym typeface="Lato Bold"/>
                    </a:endParaRPr>
                  </a:p>
                </p:txBody>
              </p:sp>
            </p:grpSp>
            <p:grpSp>
              <p:nvGrpSpPr>
                <p:cNvPr id="25" name="Group 24">
                  <a:extLst>
                    <a:ext uri="{FF2B5EF4-FFF2-40B4-BE49-F238E27FC236}">
                      <a16:creationId xmlns:a16="http://schemas.microsoft.com/office/drawing/2014/main" id="{7FFC40CF-6BE3-B4E8-9047-73BA6119D563}"/>
                    </a:ext>
                  </a:extLst>
                </p:cNvPr>
                <p:cNvGrpSpPr/>
                <p:nvPr/>
              </p:nvGrpSpPr>
              <p:grpSpPr>
                <a:xfrm>
                  <a:off x="7274747" y="2973936"/>
                  <a:ext cx="416781" cy="1580250"/>
                  <a:chOff x="8537944" y="2664056"/>
                  <a:chExt cx="416781" cy="1580250"/>
                </a:xfrm>
              </p:grpSpPr>
              <p:sp>
                <p:nvSpPr>
                  <p:cNvPr id="38" name="Shape 1678">
                    <a:extLst>
                      <a:ext uri="{FF2B5EF4-FFF2-40B4-BE49-F238E27FC236}">
                        <a16:creationId xmlns:a16="http://schemas.microsoft.com/office/drawing/2014/main" id="{76CA1E14-CC66-0F53-3E02-95D04A2F5D1E}"/>
                      </a:ext>
                    </a:extLst>
                  </p:cNvPr>
                  <p:cNvSpPr/>
                  <p:nvPr/>
                </p:nvSpPr>
                <p:spPr>
                  <a:xfrm flipV="1">
                    <a:off x="8741411" y="2912605"/>
                    <a:ext cx="0" cy="804218"/>
                  </a:xfrm>
                  <a:prstGeom prst="line">
                    <a:avLst/>
                  </a:prstGeom>
                  <a:ln w="12700">
                    <a:solidFill>
                      <a:srgbClr val="A6AAA9"/>
                    </a:solidFill>
                    <a:miter lim="400000"/>
                  </a:ln>
                </p:spPr>
                <p:txBody>
                  <a:bodyPr lIns="25400" tIns="25400" rIns="25400" bIns="25400" anchor="ctr"/>
                  <a:lstStyle/>
                  <a:p>
                    <a:pPr marL="0" marR="0" lvl="0" indent="0" algn="ctr" defTabSz="412750" rtl="0" eaLnBrk="1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3200"/>
                    </a:pPr>
                    <a:endParaRPr kumimoji="0" sz="16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Roboto" panose="02000000000000000000" pitchFamily="2" charset="0"/>
                      <a:sym typeface="Helvetica Light"/>
                    </a:endParaRPr>
                  </a:p>
                </p:txBody>
              </p:sp>
              <p:sp>
                <p:nvSpPr>
                  <p:cNvPr id="39" name="Shape 1693">
                    <a:extLst>
                      <a:ext uri="{FF2B5EF4-FFF2-40B4-BE49-F238E27FC236}">
                        <a16:creationId xmlns:a16="http://schemas.microsoft.com/office/drawing/2014/main" id="{E2E63F14-D0D4-9C56-A926-05EBC53BCAE9}"/>
                      </a:ext>
                    </a:extLst>
                  </p:cNvPr>
                  <p:cNvSpPr/>
                  <p:nvPr/>
                </p:nvSpPr>
                <p:spPr>
                  <a:xfrm>
                    <a:off x="8677910" y="3683000"/>
                    <a:ext cx="127001" cy="1270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miter lim="400000"/>
                  </a:ln>
                </p:spPr>
                <p:txBody>
                  <a:bodyPr lIns="25400" tIns="25400" rIns="25400" bIns="25400" anchor="ctr"/>
                  <a:lstStyle/>
                  <a:p>
                    <a:pPr marL="0" marR="0" lvl="0" indent="0" algn="ctr" defTabSz="412750" rtl="0" eaLnBrk="1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3200">
                        <a:solidFill>
                          <a:srgbClr val="FFFFFF"/>
                        </a:solidFill>
                      </a:defRPr>
                    </a:pPr>
                    <a:endParaRPr kumimoji="0" sz="16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ea typeface="Roboto" panose="02000000000000000000" pitchFamily="2" charset="0"/>
                      <a:sym typeface="Helvetica Light"/>
                    </a:endParaRPr>
                  </a:p>
                </p:txBody>
              </p:sp>
              <p:sp>
                <p:nvSpPr>
                  <p:cNvPr id="40" name="Shape 1683">
                    <a:extLst>
                      <a:ext uri="{FF2B5EF4-FFF2-40B4-BE49-F238E27FC236}">
                        <a16:creationId xmlns:a16="http://schemas.microsoft.com/office/drawing/2014/main" id="{77FA18E4-EEA1-494D-8CB2-BFCB6E7230BB}"/>
                      </a:ext>
                    </a:extLst>
                  </p:cNvPr>
                  <p:cNvSpPr/>
                  <p:nvPr/>
                </p:nvSpPr>
                <p:spPr>
                  <a:xfrm>
                    <a:off x="8658315" y="2664056"/>
                    <a:ext cx="228600" cy="228600"/>
                  </a:xfrm>
                  <a:prstGeom prst="ellipse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12700">
                    <a:noFill/>
                    <a:miter lim="400000"/>
                  </a:ln>
                </p:spPr>
                <p:txBody>
                  <a:bodyPr lIns="25400" tIns="25400" rIns="25400" bIns="25400" anchor="ctr"/>
                  <a:lstStyle/>
                  <a:p>
                    <a:pPr marL="0" marR="0" lvl="0" indent="0" algn="ctr" defTabSz="412750" rtl="0" eaLnBrk="1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3200">
                        <a:solidFill>
                          <a:srgbClr val="FFFFFF"/>
                        </a:solidFill>
                      </a:defRPr>
                    </a:pPr>
                    <a:endParaRPr kumimoji="0" sz="1600" i="0" u="none" strike="noStrike" kern="0" cap="none" spc="0" normalizeH="0" baseline="0" noProof="0">
                      <a:ln>
                        <a:noFill/>
                      </a:ln>
                      <a:solidFill>
                        <a:srgbClr val="606E2C"/>
                      </a:solidFill>
                      <a:effectLst/>
                      <a:uLnTx/>
                      <a:uFillTx/>
                      <a:ea typeface="Roboto" panose="02000000000000000000" pitchFamily="2" charset="0"/>
                      <a:sym typeface="Helvetica Light"/>
                    </a:endParaRPr>
                  </a:p>
                </p:txBody>
              </p:sp>
              <p:sp>
                <p:nvSpPr>
                  <p:cNvPr id="42" name="Shape 1701">
                    <a:extLst>
                      <a:ext uri="{FF2B5EF4-FFF2-40B4-BE49-F238E27FC236}">
                        <a16:creationId xmlns:a16="http://schemas.microsoft.com/office/drawing/2014/main" id="{7B3E9BE2-6F5A-2690-A585-8214D0B4A004}"/>
                      </a:ext>
                    </a:extLst>
                  </p:cNvPr>
                  <p:cNvSpPr/>
                  <p:nvPr/>
                </p:nvSpPr>
                <p:spPr>
                  <a:xfrm>
                    <a:off x="8537944" y="3977566"/>
                    <a:ext cx="416781" cy="266740"/>
                  </a:xfrm>
                  <a:prstGeom prst="rect">
                    <a:avLst/>
                  </a:prstGeom>
                  <a:ln w="12700">
                    <a:miter lim="400000"/>
                  </a:ln>
                  <a:extLst>
                    <a:ext uri="{C572A759-6A51-4108-AA02-DFA0A04FC94B}">
                      <ma14:wrappingTextBoxFlag xmlns:ma14="http://schemas.microsoft.com/office/mac/drawingml/2011/main" xmlns="" val="1"/>
                    </a:ext>
                  </a:extLst>
                </p:spPr>
                <p:txBody>
                  <a:bodyPr wrap="none" lIns="25400" tIns="25400" rIns="25400" bIns="25400" anchor="ctr">
                    <a:spAutoFit/>
                  </a:bodyPr>
                  <a:lstStyle>
                    <a:lvl1pPr>
                      <a:defRPr sz="2800">
                        <a:latin typeface="Lato Bold"/>
                        <a:ea typeface="Lato Bold"/>
                        <a:cs typeface="Lato Bold"/>
                        <a:sym typeface="Lato Bold"/>
                      </a:defRPr>
                    </a:lvl1pPr>
                  </a:lstStyle>
                  <a:p>
                    <a:pPr marL="0" marR="0" lvl="0" indent="0" algn="ctr" defTabSz="412750" rtl="0" eaLnBrk="1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Roboto" panose="02000000000000000000" pitchFamily="2" charset="0"/>
                        <a:sym typeface="Lato Bold"/>
                      </a:rPr>
                      <a:t>2027</a:t>
                    </a: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ea typeface="Roboto" panose="02000000000000000000" pitchFamily="2" charset="0"/>
                      <a:sym typeface="Lato Bold"/>
                    </a:endParaRPr>
                  </a:p>
                </p:txBody>
              </p:sp>
            </p:grpSp>
            <p:grpSp>
              <p:nvGrpSpPr>
                <p:cNvPr id="26" name="Group 25">
                  <a:extLst>
                    <a:ext uri="{FF2B5EF4-FFF2-40B4-BE49-F238E27FC236}">
                      <a16:creationId xmlns:a16="http://schemas.microsoft.com/office/drawing/2014/main" id="{4FF6DCB6-EA17-8D5F-0C69-E897E8791B8F}"/>
                    </a:ext>
                  </a:extLst>
                </p:cNvPr>
                <p:cNvGrpSpPr/>
                <p:nvPr/>
              </p:nvGrpSpPr>
              <p:grpSpPr>
                <a:xfrm>
                  <a:off x="7490906" y="3486525"/>
                  <a:ext cx="2301305" cy="1995169"/>
                  <a:chOff x="9410953" y="3204658"/>
                  <a:chExt cx="2301305" cy="1995169"/>
                </a:xfrm>
              </p:grpSpPr>
              <p:sp>
                <p:nvSpPr>
                  <p:cNvPr id="33" name="Shape 1676">
                    <a:extLst>
                      <a:ext uri="{FF2B5EF4-FFF2-40B4-BE49-F238E27FC236}">
                        <a16:creationId xmlns:a16="http://schemas.microsoft.com/office/drawing/2014/main" id="{E2319CF7-5591-0D47-A2D9-D0D9936428FB}"/>
                      </a:ext>
                    </a:extLst>
                  </p:cNvPr>
                  <p:cNvSpPr/>
                  <p:nvPr/>
                </p:nvSpPr>
                <p:spPr>
                  <a:xfrm flipV="1">
                    <a:off x="10505017" y="3735676"/>
                    <a:ext cx="0" cy="804334"/>
                  </a:xfrm>
                  <a:prstGeom prst="line">
                    <a:avLst/>
                  </a:prstGeom>
                  <a:ln w="12700">
                    <a:solidFill>
                      <a:srgbClr val="A6AAA9"/>
                    </a:solidFill>
                    <a:miter lim="400000"/>
                  </a:ln>
                </p:spPr>
                <p:txBody>
                  <a:bodyPr lIns="25400" tIns="25400" rIns="25400" bIns="25400" anchor="ctr"/>
                  <a:lstStyle/>
                  <a:p>
                    <a:pPr marL="0" marR="0" lvl="0" indent="0" algn="ctr" defTabSz="412750" rtl="0" eaLnBrk="1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3200"/>
                    </a:pPr>
                    <a:endParaRPr kumimoji="0" sz="16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Roboto" panose="02000000000000000000" pitchFamily="2" charset="0"/>
                      <a:sym typeface="Helvetica Light"/>
                    </a:endParaRPr>
                  </a:p>
                </p:txBody>
              </p:sp>
              <p:sp>
                <p:nvSpPr>
                  <p:cNvPr id="34" name="Shape 1694">
                    <a:extLst>
                      <a:ext uri="{FF2B5EF4-FFF2-40B4-BE49-F238E27FC236}">
                        <a16:creationId xmlns:a16="http://schemas.microsoft.com/office/drawing/2014/main" id="{8B1762B0-03F3-1805-6F3E-125B33BD53A6}"/>
                      </a:ext>
                    </a:extLst>
                  </p:cNvPr>
                  <p:cNvSpPr/>
                  <p:nvPr/>
                </p:nvSpPr>
                <p:spPr>
                  <a:xfrm>
                    <a:off x="10441517" y="3683000"/>
                    <a:ext cx="127001" cy="1270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miter lim="400000"/>
                  </a:ln>
                </p:spPr>
                <p:txBody>
                  <a:bodyPr lIns="25400" tIns="25400" rIns="25400" bIns="25400" anchor="ctr"/>
                  <a:lstStyle/>
                  <a:p>
                    <a:pPr marL="0" marR="0" lvl="0" indent="0" algn="ctr" defTabSz="412750" rtl="0" eaLnBrk="1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3200">
                        <a:solidFill>
                          <a:srgbClr val="FFFFFF"/>
                        </a:solidFill>
                      </a:defRPr>
                    </a:pPr>
                    <a:endParaRPr kumimoji="0" sz="16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ea typeface="Roboto" panose="02000000000000000000" pitchFamily="2" charset="0"/>
                      <a:sym typeface="Helvetica Light"/>
                    </a:endParaRPr>
                  </a:p>
                </p:txBody>
              </p:sp>
              <p:sp>
                <p:nvSpPr>
                  <p:cNvPr id="35" name="Shape 1683">
                    <a:extLst>
                      <a:ext uri="{FF2B5EF4-FFF2-40B4-BE49-F238E27FC236}">
                        <a16:creationId xmlns:a16="http://schemas.microsoft.com/office/drawing/2014/main" id="{136D3CF9-B271-4000-32FA-DB7545867432}"/>
                      </a:ext>
                    </a:extLst>
                  </p:cNvPr>
                  <p:cNvSpPr/>
                  <p:nvPr/>
                </p:nvSpPr>
                <p:spPr>
                  <a:xfrm>
                    <a:off x="10390717" y="4563445"/>
                    <a:ext cx="228600" cy="228600"/>
                  </a:xfrm>
                  <a:prstGeom prst="ellipse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12700">
                    <a:noFill/>
                    <a:miter lim="400000"/>
                  </a:ln>
                </p:spPr>
                <p:txBody>
                  <a:bodyPr lIns="25400" tIns="25400" rIns="25400" bIns="25400" anchor="ctr"/>
                  <a:lstStyle/>
                  <a:p>
                    <a:pPr marL="0" marR="0" lvl="0" indent="0" algn="ctr" defTabSz="412750" rtl="0" eaLnBrk="1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3200">
                        <a:solidFill>
                          <a:srgbClr val="FFFFFF"/>
                        </a:solidFill>
                      </a:defRPr>
                    </a:pPr>
                    <a:endParaRPr kumimoji="0" sz="1600" i="0" u="none" strike="noStrike" kern="0" cap="none" spc="0" normalizeH="0" baseline="0" noProof="0">
                      <a:ln>
                        <a:noFill/>
                      </a:ln>
                      <a:solidFill>
                        <a:srgbClr val="606E2C"/>
                      </a:solidFill>
                      <a:effectLst/>
                      <a:uLnTx/>
                      <a:uFillTx/>
                      <a:ea typeface="Roboto" panose="02000000000000000000" pitchFamily="2" charset="0"/>
                      <a:sym typeface="Helvetica Light"/>
                    </a:endParaRPr>
                  </a:p>
                </p:txBody>
              </p:sp>
              <p:sp>
                <p:nvSpPr>
                  <p:cNvPr id="36" name="Shape 1702">
                    <a:extLst>
                      <a:ext uri="{FF2B5EF4-FFF2-40B4-BE49-F238E27FC236}">
                        <a16:creationId xmlns:a16="http://schemas.microsoft.com/office/drawing/2014/main" id="{DF68AE16-DF2F-FE3F-4A35-1826DF341DD1}"/>
                      </a:ext>
                    </a:extLst>
                  </p:cNvPr>
                  <p:cNvSpPr/>
                  <p:nvPr/>
                </p:nvSpPr>
                <p:spPr>
                  <a:xfrm>
                    <a:off x="9410953" y="4902310"/>
                    <a:ext cx="2301305" cy="297517"/>
                  </a:xfrm>
                  <a:prstGeom prst="rect">
                    <a:avLst/>
                  </a:prstGeom>
                  <a:ln w="12700">
                    <a:miter lim="400000"/>
                  </a:ln>
                  <a:extLst>
                    <a:ext uri="{C572A759-6A51-4108-AA02-DFA0A04FC94B}">
                      <ma14:wrappingTextBoxFlag xmlns:ma14="http://schemas.microsoft.com/office/mac/drawingml/2011/main" xmlns="" val="1"/>
                    </a:ext>
                  </a:extLst>
                </p:spPr>
                <p:txBody>
                  <a:bodyPr wrap="square" lIns="25400" tIns="25400" rIns="25400" bIns="25400" anchor="ctr">
                    <a:spAutoFit/>
                  </a:bodyPr>
                  <a:lstStyle>
                    <a:lvl1pPr>
                      <a:lnSpc>
                        <a:spcPct val="150000"/>
                      </a:lnSpc>
                      <a:defRPr sz="2400">
                        <a:solidFill>
                          <a:srgbClr val="A6AAA9"/>
                        </a:solidFill>
                        <a:latin typeface="Lato Regular"/>
                        <a:ea typeface="Lato Regular"/>
                        <a:cs typeface="Lato Regular"/>
                        <a:sym typeface="Lato Regular"/>
                      </a:defRPr>
                    </a:lvl1pPr>
                  </a:lstStyle>
                  <a:p>
                    <a:pPr marL="0" marR="0" lvl="0" indent="0" algn="ctr" defTabSz="412750" rtl="0" eaLnBrk="1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600" i="0" u="none" strike="noStrike" kern="0" cap="none" spc="0" normalizeH="0" baseline="0" noProof="0">
                      <a:ln>
                        <a:noFill/>
                      </a:ln>
                      <a:solidFill>
                        <a:schemeClr val="accent6">
                          <a:lumMod val="50000"/>
                        </a:schemeClr>
                      </a:solidFill>
                      <a:effectLst/>
                      <a:uLnTx/>
                      <a:uFillTx/>
                      <a:latin typeface="+mn-lt"/>
                      <a:ea typeface="Roboto" panose="02000000000000000000" pitchFamily="2" charset="0"/>
                      <a:sym typeface="Lato Regular"/>
                    </a:endParaRPr>
                  </a:p>
                </p:txBody>
              </p:sp>
              <p:sp>
                <p:nvSpPr>
                  <p:cNvPr id="37" name="Shape 1701">
                    <a:extLst>
                      <a:ext uri="{FF2B5EF4-FFF2-40B4-BE49-F238E27FC236}">
                        <a16:creationId xmlns:a16="http://schemas.microsoft.com/office/drawing/2014/main" id="{ACFD4B5D-6DDE-90E1-8A6F-8830687F2BCB}"/>
                      </a:ext>
                    </a:extLst>
                  </p:cNvPr>
                  <p:cNvSpPr/>
                  <p:nvPr/>
                </p:nvSpPr>
                <p:spPr>
                  <a:xfrm>
                    <a:off x="10302854" y="3204658"/>
                    <a:ext cx="416781" cy="266740"/>
                  </a:xfrm>
                  <a:prstGeom prst="rect">
                    <a:avLst/>
                  </a:prstGeom>
                  <a:ln w="12700">
                    <a:miter lim="400000"/>
                  </a:ln>
                  <a:extLst>
                    <a:ext uri="{C572A759-6A51-4108-AA02-DFA0A04FC94B}">
                      <ma14:wrappingTextBoxFlag xmlns:ma14="http://schemas.microsoft.com/office/mac/drawingml/2011/main" xmlns="" val="1"/>
                    </a:ext>
                  </a:extLst>
                </p:spPr>
                <p:txBody>
                  <a:bodyPr wrap="none" lIns="25400" tIns="25400" rIns="25400" bIns="25400" anchor="ctr">
                    <a:spAutoFit/>
                  </a:bodyPr>
                  <a:lstStyle>
                    <a:lvl1pPr>
                      <a:defRPr sz="2800">
                        <a:latin typeface="Lato Bold"/>
                        <a:ea typeface="Lato Bold"/>
                        <a:cs typeface="Lato Bold"/>
                        <a:sym typeface="Lato Bold"/>
                      </a:defRPr>
                    </a:lvl1pPr>
                  </a:lstStyle>
                  <a:p>
                    <a:pPr marL="0" marR="0" lvl="0" indent="0" algn="ctr" defTabSz="412750" rtl="0" eaLnBrk="1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Roboto" panose="02000000000000000000" pitchFamily="2" charset="0"/>
                        <a:sym typeface="Lato Bold"/>
                      </a:rPr>
                      <a:t>2028</a:t>
                    </a: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ea typeface="Roboto" panose="02000000000000000000" pitchFamily="2" charset="0"/>
                      <a:sym typeface="Lato Bold"/>
                    </a:endParaRPr>
                  </a:p>
                </p:txBody>
              </p:sp>
            </p:grpSp>
            <p:grpSp>
              <p:nvGrpSpPr>
                <p:cNvPr id="27" name="Group 26">
                  <a:extLst>
                    <a:ext uri="{FF2B5EF4-FFF2-40B4-BE49-F238E27FC236}">
                      <a16:creationId xmlns:a16="http://schemas.microsoft.com/office/drawing/2014/main" id="{52E2A5D1-6F49-B191-E0B9-A9503B601A34}"/>
                    </a:ext>
                  </a:extLst>
                </p:cNvPr>
                <p:cNvGrpSpPr/>
                <p:nvPr/>
              </p:nvGrpSpPr>
              <p:grpSpPr>
                <a:xfrm>
                  <a:off x="9782977" y="2960549"/>
                  <a:ext cx="416781" cy="1580250"/>
                  <a:chOff x="8537943" y="2664056"/>
                  <a:chExt cx="416781" cy="1580250"/>
                </a:xfrm>
              </p:grpSpPr>
              <p:sp>
                <p:nvSpPr>
                  <p:cNvPr id="28" name="Shape 1678">
                    <a:extLst>
                      <a:ext uri="{FF2B5EF4-FFF2-40B4-BE49-F238E27FC236}">
                        <a16:creationId xmlns:a16="http://schemas.microsoft.com/office/drawing/2014/main" id="{C922E480-FD18-EA97-FDAB-1975BC61B544}"/>
                      </a:ext>
                    </a:extLst>
                  </p:cNvPr>
                  <p:cNvSpPr/>
                  <p:nvPr/>
                </p:nvSpPr>
                <p:spPr>
                  <a:xfrm flipV="1">
                    <a:off x="8741411" y="2912605"/>
                    <a:ext cx="0" cy="804218"/>
                  </a:xfrm>
                  <a:prstGeom prst="line">
                    <a:avLst/>
                  </a:prstGeom>
                  <a:ln w="12700">
                    <a:solidFill>
                      <a:srgbClr val="A6AAA9"/>
                    </a:solidFill>
                    <a:miter lim="400000"/>
                  </a:ln>
                </p:spPr>
                <p:txBody>
                  <a:bodyPr lIns="25400" tIns="25400" rIns="25400" bIns="25400" anchor="ctr"/>
                  <a:lstStyle/>
                  <a:p>
                    <a:pPr marL="0" marR="0" lvl="0" indent="0" algn="ctr" defTabSz="412750" rtl="0" eaLnBrk="1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3200"/>
                    </a:pPr>
                    <a:endParaRPr kumimoji="0" sz="16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Roboto" panose="02000000000000000000" pitchFamily="2" charset="0"/>
                      <a:sym typeface="Helvetica Light"/>
                    </a:endParaRPr>
                  </a:p>
                </p:txBody>
              </p:sp>
              <p:sp>
                <p:nvSpPr>
                  <p:cNvPr id="29" name="Shape 1693">
                    <a:extLst>
                      <a:ext uri="{FF2B5EF4-FFF2-40B4-BE49-F238E27FC236}">
                        <a16:creationId xmlns:a16="http://schemas.microsoft.com/office/drawing/2014/main" id="{632BD4EF-2790-4857-EB88-3622EA504DB2}"/>
                      </a:ext>
                    </a:extLst>
                  </p:cNvPr>
                  <p:cNvSpPr/>
                  <p:nvPr/>
                </p:nvSpPr>
                <p:spPr>
                  <a:xfrm>
                    <a:off x="8677910" y="3683000"/>
                    <a:ext cx="127001" cy="1270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miter lim="400000"/>
                  </a:ln>
                </p:spPr>
                <p:txBody>
                  <a:bodyPr lIns="25400" tIns="25400" rIns="25400" bIns="25400" anchor="ctr"/>
                  <a:lstStyle/>
                  <a:p>
                    <a:pPr marL="0" marR="0" lvl="0" indent="0" algn="ctr" defTabSz="412750" rtl="0" eaLnBrk="1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3200">
                        <a:solidFill>
                          <a:srgbClr val="FFFFFF"/>
                        </a:solidFill>
                      </a:defRPr>
                    </a:pPr>
                    <a:endParaRPr kumimoji="0" sz="16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ea typeface="Roboto" panose="02000000000000000000" pitchFamily="2" charset="0"/>
                      <a:sym typeface="Helvetica Light"/>
                    </a:endParaRPr>
                  </a:p>
                </p:txBody>
              </p:sp>
              <p:sp>
                <p:nvSpPr>
                  <p:cNvPr id="30" name="Shape 1683">
                    <a:extLst>
                      <a:ext uri="{FF2B5EF4-FFF2-40B4-BE49-F238E27FC236}">
                        <a16:creationId xmlns:a16="http://schemas.microsoft.com/office/drawing/2014/main" id="{BFF6579C-167B-1D59-73A1-937953189F54}"/>
                      </a:ext>
                    </a:extLst>
                  </p:cNvPr>
                  <p:cNvSpPr/>
                  <p:nvPr/>
                </p:nvSpPr>
                <p:spPr>
                  <a:xfrm>
                    <a:off x="8658315" y="2664056"/>
                    <a:ext cx="228600" cy="228600"/>
                  </a:xfrm>
                  <a:prstGeom prst="ellipse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12700">
                    <a:noFill/>
                    <a:miter lim="400000"/>
                  </a:ln>
                </p:spPr>
                <p:txBody>
                  <a:bodyPr lIns="25400" tIns="25400" rIns="25400" bIns="25400" anchor="ctr"/>
                  <a:lstStyle/>
                  <a:p>
                    <a:pPr marL="0" marR="0" lvl="0" indent="0" algn="ctr" defTabSz="412750" rtl="0" eaLnBrk="1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3200">
                        <a:solidFill>
                          <a:srgbClr val="FFFFFF"/>
                        </a:solidFill>
                      </a:defRPr>
                    </a:pPr>
                    <a:endParaRPr kumimoji="0" sz="1600" i="0" u="none" strike="noStrike" kern="0" cap="none" spc="0" normalizeH="0" baseline="0" noProof="0">
                      <a:ln>
                        <a:noFill/>
                      </a:ln>
                      <a:solidFill>
                        <a:srgbClr val="606E2C"/>
                      </a:solidFill>
                      <a:effectLst/>
                      <a:uLnTx/>
                      <a:uFillTx/>
                      <a:ea typeface="Roboto" panose="02000000000000000000" pitchFamily="2" charset="0"/>
                      <a:sym typeface="Helvetica Light"/>
                    </a:endParaRPr>
                  </a:p>
                </p:txBody>
              </p:sp>
              <p:sp>
                <p:nvSpPr>
                  <p:cNvPr id="32" name="Shape 1701">
                    <a:extLst>
                      <a:ext uri="{FF2B5EF4-FFF2-40B4-BE49-F238E27FC236}">
                        <a16:creationId xmlns:a16="http://schemas.microsoft.com/office/drawing/2014/main" id="{3BA96286-2933-565D-F1F8-E782CA99EF75}"/>
                      </a:ext>
                    </a:extLst>
                  </p:cNvPr>
                  <p:cNvSpPr/>
                  <p:nvPr/>
                </p:nvSpPr>
                <p:spPr>
                  <a:xfrm>
                    <a:off x="8537943" y="3977566"/>
                    <a:ext cx="416781" cy="266740"/>
                  </a:xfrm>
                  <a:prstGeom prst="rect">
                    <a:avLst/>
                  </a:prstGeom>
                  <a:ln w="12700">
                    <a:miter lim="400000"/>
                  </a:ln>
                  <a:extLst>
                    <a:ext uri="{C572A759-6A51-4108-AA02-DFA0A04FC94B}">
                      <ma14:wrappingTextBoxFlag xmlns:ma14="http://schemas.microsoft.com/office/mac/drawingml/2011/main" xmlns="" val="1"/>
                    </a:ext>
                  </a:extLst>
                </p:spPr>
                <p:txBody>
                  <a:bodyPr wrap="none" lIns="25400" tIns="25400" rIns="25400" bIns="25400" anchor="ctr">
                    <a:spAutoFit/>
                  </a:bodyPr>
                  <a:lstStyle>
                    <a:lvl1pPr>
                      <a:defRPr sz="2800">
                        <a:latin typeface="Lato Bold"/>
                        <a:ea typeface="Lato Bold"/>
                        <a:cs typeface="Lato Bold"/>
                        <a:sym typeface="Lato Bold"/>
                      </a:defRPr>
                    </a:lvl1pPr>
                  </a:lstStyle>
                  <a:p>
                    <a:pPr marL="0" marR="0" lvl="0" indent="0" algn="ctr" defTabSz="412750" rtl="0" eaLnBrk="1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Roboto" panose="02000000000000000000" pitchFamily="2" charset="0"/>
                        <a:sym typeface="Lato Bold"/>
                      </a:rPr>
                      <a:t>2029</a:t>
                    </a: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ea typeface="Roboto" panose="02000000000000000000" pitchFamily="2" charset="0"/>
                      <a:sym typeface="Lato Bold"/>
                    </a:endParaRPr>
                  </a:p>
                </p:txBody>
              </p:sp>
            </p:grp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851F73FA-A651-B75C-1771-1DC693F84BD0}"/>
                  </a:ext>
                </a:extLst>
              </p:cNvPr>
              <p:cNvGrpSpPr/>
              <p:nvPr/>
            </p:nvGrpSpPr>
            <p:grpSpPr>
              <a:xfrm>
                <a:off x="10037243" y="3505441"/>
                <a:ext cx="2301305" cy="1995169"/>
                <a:chOff x="9410953" y="3204658"/>
                <a:chExt cx="2301305" cy="1995169"/>
              </a:xfrm>
            </p:grpSpPr>
            <p:sp>
              <p:nvSpPr>
                <p:cNvPr id="14" name="Shape 1676">
                  <a:extLst>
                    <a:ext uri="{FF2B5EF4-FFF2-40B4-BE49-F238E27FC236}">
                      <a16:creationId xmlns:a16="http://schemas.microsoft.com/office/drawing/2014/main" id="{60EC9A1B-0986-409C-8F81-3730F202E698}"/>
                    </a:ext>
                  </a:extLst>
                </p:cNvPr>
                <p:cNvSpPr/>
                <p:nvPr/>
              </p:nvSpPr>
              <p:spPr>
                <a:xfrm flipV="1">
                  <a:off x="10505017" y="3735676"/>
                  <a:ext cx="0" cy="804334"/>
                </a:xfrm>
                <a:prstGeom prst="line">
                  <a:avLst/>
                </a:prstGeom>
                <a:ln w="12700">
                  <a:solidFill>
                    <a:srgbClr val="A6AAA9"/>
                  </a:solidFill>
                  <a:miter lim="400000"/>
                </a:ln>
              </p:spPr>
              <p:txBody>
                <a:bodyPr lIns="25400" tIns="25400" rIns="25400" bIns="25400" anchor="ctr"/>
                <a:lstStyle/>
                <a:p>
                  <a:pPr marL="0" marR="0" lvl="0" indent="0" algn="ctr" defTabSz="41275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3200"/>
                  </a:pPr>
                  <a:endParaRPr kumimoji="0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Roboto" panose="02000000000000000000" pitchFamily="2" charset="0"/>
                    <a:sym typeface="Helvetica Light"/>
                  </a:endParaRPr>
                </a:p>
              </p:txBody>
            </p:sp>
            <p:sp>
              <p:nvSpPr>
                <p:cNvPr id="15" name="Shape 1694">
                  <a:extLst>
                    <a:ext uri="{FF2B5EF4-FFF2-40B4-BE49-F238E27FC236}">
                      <a16:creationId xmlns:a16="http://schemas.microsoft.com/office/drawing/2014/main" id="{C6397286-3506-B9B1-557C-C51DB4132187}"/>
                    </a:ext>
                  </a:extLst>
                </p:cNvPr>
                <p:cNvSpPr/>
                <p:nvPr/>
              </p:nvSpPr>
              <p:spPr>
                <a:xfrm>
                  <a:off x="10441517" y="3683000"/>
                  <a:ext cx="127001" cy="127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12700">
                  <a:miter lim="400000"/>
                </a:ln>
              </p:spPr>
              <p:txBody>
                <a:bodyPr lIns="25400" tIns="25400" rIns="25400" bIns="25400" anchor="ctr"/>
                <a:lstStyle/>
                <a:p>
                  <a:pPr marL="0" marR="0" lvl="0" indent="0" algn="ctr" defTabSz="41275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3200">
                      <a:solidFill>
                        <a:srgbClr val="FFFFFF"/>
                      </a:solidFill>
                    </a:defRPr>
                  </a:pPr>
                  <a:endParaRPr kumimoji="0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ea typeface="Roboto" panose="02000000000000000000" pitchFamily="2" charset="0"/>
                    <a:sym typeface="Helvetica Light"/>
                  </a:endParaRPr>
                </a:p>
              </p:txBody>
            </p:sp>
            <p:sp>
              <p:nvSpPr>
                <p:cNvPr id="16" name="Shape 1683">
                  <a:extLst>
                    <a:ext uri="{FF2B5EF4-FFF2-40B4-BE49-F238E27FC236}">
                      <a16:creationId xmlns:a16="http://schemas.microsoft.com/office/drawing/2014/main" id="{A6F638F8-F541-B739-6A57-1E613CF98B70}"/>
                    </a:ext>
                  </a:extLst>
                </p:cNvPr>
                <p:cNvSpPr/>
                <p:nvPr/>
              </p:nvSpPr>
              <p:spPr>
                <a:xfrm>
                  <a:off x="10390717" y="4563445"/>
                  <a:ext cx="228600" cy="2286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noFill/>
                  <a:miter lim="400000"/>
                </a:ln>
              </p:spPr>
              <p:txBody>
                <a:bodyPr lIns="25400" tIns="25400" rIns="25400" bIns="25400" anchor="ctr"/>
                <a:lstStyle/>
                <a:p>
                  <a:pPr marL="0" marR="0" lvl="0" indent="0" algn="ctr" defTabSz="41275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3200">
                      <a:solidFill>
                        <a:srgbClr val="FFFFFF"/>
                      </a:solidFill>
                    </a:defRPr>
                  </a:pPr>
                  <a:endParaRPr kumimoji="0" sz="1600" i="0" u="none" strike="noStrike" kern="0" cap="none" spc="0" normalizeH="0" baseline="0" noProof="0">
                    <a:ln>
                      <a:noFill/>
                    </a:ln>
                    <a:solidFill>
                      <a:srgbClr val="606E2C"/>
                    </a:solidFill>
                    <a:effectLst/>
                    <a:uLnTx/>
                    <a:uFillTx/>
                    <a:ea typeface="Roboto" panose="02000000000000000000" pitchFamily="2" charset="0"/>
                    <a:sym typeface="Helvetica Light"/>
                  </a:endParaRPr>
                </a:p>
              </p:txBody>
            </p:sp>
            <p:sp>
              <p:nvSpPr>
                <p:cNvPr id="17" name="Shape 1702">
                  <a:extLst>
                    <a:ext uri="{FF2B5EF4-FFF2-40B4-BE49-F238E27FC236}">
                      <a16:creationId xmlns:a16="http://schemas.microsoft.com/office/drawing/2014/main" id="{03491296-FE02-27F7-7D84-631F52139206}"/>
                    </a:ext>
                  </a:extLst>
                </p:cNvPr>
                <p:cNvSpPr/>
                <p:nvPr/>
              </p:nvSpPr>
              <p:spPr>
                <a:xfrm>
                  <a:off x="9410953" y="4902310"/>
                  <a:ext cx="2301305" cy="297517"/>
                </a:xfrm>
                <a:prstGeom prst="rect">
                  <a:avLst/>
                </a:prstGeom>
                <a:ln w="12700"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square" lIns="25400" tIns="25400" rIns="25400" bIns="25400" anchor="ctr">
                  <a:spAutoFit/>
                </a:bodyPr>
                <a:lstStyle>
                  <a:lvl1pPr>
                    <a:lnSpc>
                      <a:spcPct val="150000"/>
                    </a:lnSpc>
                    <a:defRPr sz="2400">
                      <a:solidFill>
                        <a:srgbClr val="A6AAA9"/>
                      </a:solidFill>
                      <a:latin typeface="Lato Regular"/>
                      <a:ea typeface="Lato Regular"/>
                      <a:cs typeface="Lato Regular"/>
                      <a:sym typeface="Lato Regular"/>
                    </a:defRPr>
                  </a:lvl1pPr>
                </a:lstStyle>
                <a:p>
                  <a:pPr marL="0" marR="0" lvl="0" indent="0" algn="ctr" defTabSz="41275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i="0" u="none" strike="noStrike" kern="0" cap="none" spc="0" normalizeH="0" baseline="0" noProof="0">
                      <a:ln>
                        <a:noFill/>
                      </a:ln>
                      <a:solidFill>
                        <a:schemeClr val="accent6">
                          <a:lumMod val="50000"/>
                        </a:schemeClr>
                      </a:solidFill>
                      <a:effectLst/>
                      <a:uLnTx/>
                      <a:uFillTx/>
                      <a:latin typeface="+mn-lt"/>
                      <a:ea typeface="Roboto" panose="02000000000000000000" pitchFamily="2" charset="0"/>
                      <a:sym typeface="Lato Regular"/>
                    </a:rPr>
                    <a:t>CBD COP19</a:t>
                  </a:r>
                  <a:endParaRPr kumimoji="0" sz="1600" i="0" u="none" strike="noStrike" kern="0" cap="none" spc="0" normalizeH="0" baseline="0" noProof="0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uLnTx/>
                    <a:uFillTx/>
                    <a:latin typeface="+mn-lt"/>
                    <a:ea typeface="Roboto" panose="02000000000000000000" pitchFamily="2" charset="0"/>
                    <a:sym typeface="Lato Regular"/>
                  </a:endParaRPr>
                </a:p>
              </p:txBody>
            </p:sp>
            <p:sp>
              <p:nvSpPr>
                <p:cNvPr id="18" name="Shape 1701">
                  <a:extLst>
                    <a:ext uri="{FF2B5EF4-FFF2-40B4-BE49-F238E27FC236}">
                      <a16:creationId xmlns:a16="http://schemas.microsoft.com/office/drawing/2014/main" id="{BEC3CC3C-3910-89E5-763D-E73CBC668683}"/>
                    </a:ext>
                  </a:extLst>
                </p:cNvPr>
                <p:cNvSpPr/>
                <p:nvPr/>
              </p:nvSpPr>
              <p:spPr>
                <a:xfrm>
                  <a:off x="10302854" y="3204658"/>
                  <a:ext cx="416781" cy="266740"/>
                </a:xfrm>
                <a:prstGeom prst="rect">
                  <a:avLst/>
                </a:prstGeom>
                <a:ln w="12700"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none" lIns="25400" tIns="25400" rIns="25400" bIns="25400" anchor="ctr">
                  <a:spAutoFit/>
                </a:bodyPr>
                <a:lstStyle>
                  <a:lvl1pPr>
                    <a:defRPr sz="2800">
                      <a:latin typeface="Lato Bold"/>
                      <a:ea typeface="Lato Bold"/>
                      <a:cs typeface="Lato Bold"/>
                      <a:sym typeface="Lato Bold"/>
                    </a:defRPr>
                  </a:lvl1pPr>
                </a:lstStyle>
                <a:p>
                  <a:pPr marL="0" marR="0" lvl="0" indent="0" algn="ctr" defTabSz="41275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ea typeface="Roboto" panose="02000000000000000000" pitchFamily="2" charset="0"/>
                      <a:sym typeface="Lato Bold"/>
                    </a:rPr>
                    <a:t>2030</a:t>
                  </a: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Roboto" panose="02000000000000000000" pitchFamily="2" charset="0"/>
                    <a:sym typeface="Lato Bold"/>
                  </a:endParaRPr>
                </a:p>
              </p:txBody>
            </p:sp>
          </p:grpSp>
        </p:grpSp>
      </p:grpSp>
      <p:sp>
        <p:nvSpPr>
          <p:cNvPr id="74" name="Shape 1702">
            <a:extLst>
              <a:ext uri="{FF2B5EF4-FFF2-40B4-BE49-F238E27FC236}">
                <a16:creationId xmlns:a16="http://schemas.microsoft.com/office/drawing/2014/main" id="{6B9019F5-683F-3B63-552E-49B3FB1ABD46}"/>
              </a:ext>
            </a:extLst>
          </p:cNvPr>
          <p:cNvSpPr/>
          <p:nvPr/>
        </p:nvSpPr>
        <p:spPr>
          <a:xfrm>
            <a:off x="7530688" y="6349010"/>
            <a:ext cx="2301305" cy="2975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>
              <a:lnSpc>
                <a:spcPct val="150000"/>
              </a:lnSpc>
              <a:defRPr sz="2400">
                <a:solidFill>
                  <a:srgbClr val="A6AAA9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>
                <a:solidFill>
                  <a:schemeClr val="accent6">
                    <a:lumMod val="50000"/>
                  </a:schemeClr>
                </a:solidFill>
                <a:latin typeface="+mn-lt"/>
                <a:ea typeface="Roboto" panose="02000000000000000000" pitchFamily="2" charset="0"/>
              </a:rPr>
              <a:t>CBD COP18</a:t>
            </a:r>
            <a:endParaRPr kumimoji="0" sz="1600" i="0" u="none" strike="noStrike" kern="0" cap="none" spc="0" normalizeH="0" baseline="0" noProof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n-lt"/>
              <a:ea typeface="Roboto" panose="02000000000000000000" pitchFamily="2" charset="0"/>
              <a:sym typeface="Lato Regular"/>
            </a:endParaRP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EDFCBBFC-6757-8233-3DB3-33C680D9D1E1}"/>
              </a:ext>
            </a:extLst>
          </p:cNvPr>
          <p:cNvSpPr/>
          <p:nvPr/>
        </p:nvSpPr>
        <p:spPr>
          <a:xfrm>
            <a:off x="2868854" y="2545158"/>
            <a:ext cx="2328199" cy="14397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National planning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32023727-890C-3B26-6B30-4EC8C68091A5}"/>
              </a:ext>
            </a:extLst>
          </p:cNvPr>
          <p:cNvSpPr/>
          <p:nvPr/>
        </p:nvSpPr>
        <p:spPr>
          <a:xfrm>
            <a:off x="3047317" y="2931237"/>
            <a:ext cx="1950039" cy="37337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Revised/updated NBSAPs (use of 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headline indicators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F2A0FFB5-4D24-B8BF-F341-B6550327550B}"/>
              </a:ext>
            </a:extLst>
          </p:cNvPr>
          <p:cNvSpPr/>
          <p:nvPr/>
        </p:nvSpPr>
        <p:spPr>
          <a:xfrm>
            <a:off x="3044981" y="3308157"/>
            <a:ext cx="1975944" cy="51097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 national targets in 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standard format</a:t>
            </a: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26D2A6C4-C897-7030-F88E-BEEEFBD62A98}"/>
              </a:ext>
            </a:extLst>
          </p:cNvPr>
          <p:cNvSpPr/>
          <p:nvPr/>
        </p:nvSpPr>
        <p:spPr>
          <a:xfrm>
            <a:off x="5450505" y="2632669"/>
            <a:ext cx="2014536" cy="133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National review of progress</a:t>
            </a: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FC913454-0110-50EB-87CE-2DBFB1932BCC}"/>
              </a:ext>
            </a:extLst>
          </p:cNvPr>
          <p:cNvSpPr/>
          <p:nvPr/>
        </p:nvSpPr>
        <p:spPr>
          <a:xfrm>
            <a:off x="5660760" y="2979433"/>
            <a:ext cx="1707495" cy="86246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  <a:r>
              <a:rPr kumimoji="0" lang="en-GB" sz="12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national report in 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standard format (28 February 2026) 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use of 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headline indicators</a:t>
            </a:r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6A248725-CAEF-0EDA-E2F2-457420688B3B}"/>
              </a:ext>
            </a:extLst>
          </p:cNvPr>
          <p:cNvSpPr/>
          <p:nvPr/>
        </p:nvSpPr>
        <p:spPr>
          <a:xfrm>
            <a:off x="7729039" y="2627112"/>
            <a:ext cx="2075208" cy="133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National review of progress</a:t>
            </a: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57E3BBBA-97FD-11EB-86A8-E1662A79A125}"/>
              </a:ext>
            </a:extLst>
          </p:cNvPr>
          <p:cNvSpPr/>
          <p:nvPr/>
        </p:nvSpPr>
        <p:spPr>
          <a:xfrm>
            <a:off x="7858135" y="2973876"/>
            <a:ext cx="1811587" cy="86246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  <a:r>
              <a:rPr kumimoji="0" lang="en-GB" sz="12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national report in 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standard format (30 June 2029) 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use of 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headline indicators</a:t>
            </a:r>
          </a:p>
        </p:txBody>
      </p:sp>
      <p:sp>
        <p:nvSpPr>
          <p:cNvPr id="82" name="Arrow: Right 81">
            <a:extLst>
              <a:ext uri="{FF2B5EF4-FFF2-40B4-BE49-F238E27FC236}">
                <a16:creationId xmlns:a16="http://schemas.microsoft.com/office/drawing/2014/main" id="{A81DB27D-6C16-F060-F3B3-86812971FC3A}"/>
              </a:ext>
            </a:extLst>
          </p:cNvPr>
          <p:cNvSpPr/>
          <p:nvPr/>
        </p:nvSpPr>
        <p:spPr>
          <a:xfrm>
            <a:off x="401065" y="1562807"/>
            <a:ext cx="11529870" cy="819986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Continuing national implementation over time</a:t>
            </a:r>
          </a:p>
        </p:txBody>
      </p:sp>
    </p:spTree>
    <p:extLst>
      <p:ext uri="{BB962C8B-B14F-4D97-AF65-F5344CB8AC3E}">
        <p14:creationId xmlns:p14="http://schemas.microsoft.com/office/powerpoint/2010/main" val="4087953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7">
            <a:extLst>
              <a:ext uri="{FF2B5EF4-FFF2-40B4-BE49-F238E27FC236}">
                <a16:creationId xmlns:a16="http://schemas.microsoft.com/office/drawing/2014/main" id="{80DF40B2-80F7-4E71-B46C-284163F36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FF7BE6-188B-F1D3-112B-8A96B855E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936" y="405046"/>
            <a:ext cx="5360692" cy="1616259"/>
          </a:xfrm>
        </p:spPr>
        <p:txBody>
          <a:bodyPr>
            <a:normAutofit/>
          </a:bodyPr>
          <a:lstStyle/>
          <a:p>
            <a:r>
              <a:rPr lang="en-US"/>
              <a:t>Value proposition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36A2AE-1953-E2FD-BFA4-FCE45F648C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946" y="1809550"/>
            <a:ext cx="5391682" cy="447574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600"/>
              <a:t>The </a:t>
            </a:r>
            <a:r>
              <a:rPr lang="en-US" sz="1600" b="1"/>
              <a:t>purpose</a:t>
            </a:r>
            <a:r>
              <a:rPr lang="en-US" sz="1600"/>
              <a:t> of the knowledge support service for biodiversity (GKSSB) is to support Parties and major groups to implement and monitor the Kunming-Montreal Global Biodiversity Framework.​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/>
              <a:t>Collaborating in a </a:t>
            </a:r>
            <a:r>
              <a:rPr lang="en-US" sz="1600" b="1"/>
              <a:t>federated system</a:t>
            </a:r>
            <a:r>
              <a:rPr lang="en-US" sz="1600"/>
              <a:t>, participating institutions share knowledge, insights and learning through a flexible and inclusive approach, supporting national, sub-national and regional users.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/>
              <a:t>The knowledge service for biodiversity builds on existing resources, facilitates exchanges and technology transfer, and connects to initiatives and opportunities to drive a mainstreaming agenda.​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/>
              <a:t>The end-benefit of the knowledge service is </a:t>
            </a:r>
            <a:r>
              <a:rPr lang="en-US" sz="1600" b="1"/>
              <a:t>greater institutional capacity, efficiencies in and increased visibility</a:t>
            </a:r>
            <a:r>
              <a:rPr lang="en-US" sz="1600"/>
              <a:t> of the efforts of all actors to implement and monitor the global biodiversity framework.​</a:t>
            </a:r>
            <a:endParaRPr lang="en-GB" sz="1600"/>
          </a:p>
        </p:txBody>
      </p:sp>
      <p:pic>
        <p:nvPicPr>
          <p:cNvPr id="4" name="Picture 3" descr="A picture containing sky, outdoor, grass, nature&#10;&#10;Description automatically generated">
            <a:extLst>
              <a:ext uri="{FF2B5EF4-FFF2-40B4-BE49-F238E27FC236}">
                <a16:creationId xmlns:a16="http://schemas.microsoft.com/office/drawing/2014/main" id="{14AB2A1C-EB28-A206-CA55-642D8BF29CA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4" r="294" b="521"/>
          <a:stretch/>
        </p:blipFill>
        <p:spPr>
          <a:xfrm>
            <a:off x="6106510" y="0"/>
            <a:ext cx="6084000" cy="68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566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97AC7807-2C85-C402-430F-8F3060EEFDFB}"/>
              </a:ext>
            </a:extLst>
          </p:cNvPr>
          <p:cNvSpPr/>
          <p:nvPr/>
        </p:nvSpPr>
        <p:spPr>
          <a:xfrm>
            <a:off x="1008938" y="3799001"/>
            <a:ext cx="9643351" cy="200320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  <a:p>
            <a:pPr algn="ctr"/>
            <a:endParaRPr lang="en-CA"/>
          </a:p>
          <a:p>
            <a:pPr algn="ctr"/>
            <a:endParaRPr lang="en-CA"/>
          </a:p>
          <a:p>
            <a:pPr algn="ctr"/>
            <a:br>
              <a:rPr lang="en-CA" sz="2000"/>
            </a:br>
            <a:r>
              <a:rPr lang="en-CA" sz="2000">
                <a:solidFill>
                  <a:schemeClr val="tx1"/>
                </a:solidFill>
              </a:rPr>
              <a:t>5     Sustainable financing of biodiversity data and knowledge to enable</a:t>
            </a:r>
            <a:br>
              <a:rPr lang="en-CA" sz="2000">
                <a:solidFill>
                  <a:schemeClr val="tx1"/>
                </a:solidFill>
              </a:rPr>
            </a:br>
            <a:r>
              <a:rPr lang="en-CA" sz="2000">
                <a:solidFill>
                  <a:schemeClr val="tx1"/>
                </a:solidFill>
              </a:rPr>
              <a:t>implementation and monitoring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486048-0DB2-E8CB-915F-F9C157DEA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Overview of key capacity development and cooperation components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3908185-B497-338B-7428-41EF09790213}"/>
              </a:ext>
            </a:extLst>
          </p:cNvPr>
          <p:cNvGrpSpPr/>
          <p:nvPr/>
        </p:nvGrpSpPr>
        <p:grpSpPr>
          <a:xfrm>
            <a:off x="1008938" y="2347243"/>
            <a:ext cx="9620250" cy="2632075"/>
            <a:chOff x="1008938" y="1853261"/>
            <a:chExt cx="9620250" cy="2632075"/>
          </a:xfrm>
        </p:grpSpPr>
        <p:sp>
          <p:nvSpPr>
            <p:cNvPr id="5" name="Oval 249">
              <a:extLst>
                <a:ext uri="{FF2B5EF4-FFF2-40B4-BE49-F238E27FC236}">
                  <a16:creationId xmlns:a16="http://schemas.microsoft.com/office/drawing/2014/main" id="{BF6C940B-C18B-E1F1-0775-CD671731E4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938" y="1853261"/>
              <a:ext cx="2633663" cy="2632075"/>
            </a:xfrm>
            <a:prstGeom prst="ellipse">
              <a:avLst/>
            </a:prstGeom>
            <a:noFill/>
            <a:ln w="63500">
              <a:solidFill>
                <a:schemeClr val="accent6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8F118F8-0C7C-C50D-7C38-EFD2C402D126}"/>
                </a:ext>
              </a:extLst>
            </p:cNvPr>
            <p:cNvGrpSpPr/>
            <p:nvPr/>
          </p:nvGrpSpPr>
          <p:grpSpPr>
            <a:xfrm>
              <a:off x="2956800" y="1853261"/>
              <a:ext cx="3014663" cy="2632075"/>
              <a:chOff x="2956800" y="1853261"/>
              <a:chExt cx="3014663" cy="2632075"/>
            </a:xfrm>
          </p:grpSpPr>
          <p:sp>
            <p:nvSpPr>
              <p:cNvPr id="13" name="Freeform 250">
                <a:extLst>
                  <a:ext uri="{FF2B5EF4-FFF2-40B4-BE49-F238E27FC236}">
                    <a16:creationId xmlns:a16="http://schemas.microsoft.com/office/drawing/2014/main" id="{3055F609-0A64-CCE5-F9EF-883F2FF625B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56800" y="1853261"/>
                <a:ext cx="3014663" cy="2632075"/>
              </a:xfrm>
              <a:custGeom>
                <a:avLst/>
                <a:gdLst>
                  <a:gd name="T0" fmla="*/ 8 w 792"/>
                  <a:gd name="T1" fmla="*/ 300 h 691"/>
                  <a:gd name="T2" fmla="*/ 31 w 792"/>
                  <a:gd name="T3" fmla="*/ 277 h 691"/>
                  <a:gd name="T4" fmla="*/ 54 w 792"/>
                  <a:gd name="T5" fmla="*/ 300 h 691"/>
                  <a:gd name="T6" fmla="*/ 31 w 792"/>
                  <a:gd name="T7" fmla="*/ 323 h 691"/>
                  <a:gd name="T8" fmla="*/ 8 w 792"/>
                  <a:gd name="T9" fmla="*/ 300 h 691"/>
                  <a:gd name="T10" fmla="*/ 792 w 792"/>
                  <a:gd name="T11" fmla="*/ 346 h 691"/>
                  <a:gd name="T12" fmla="*/ 446 w 792"/>
                  <a:gd name="T13" fmla="*/ 691 h 691"/>
                  <a:gd name="T14" fmla="*/ 140 w 792"/>
                  <a:gd name="T15" fmla="*/ 506 h 691"/>
                  <a:gd name="T16" fmla="*/ 23 w 792"/>
                  <a:gd name="T17" fmla="*/ 506 h 691"/>
                  <a:gd name="T18" fmla="*/ 0 w 792"/>
                  <a:gd name="T19" fmla="*/ 483 h 691"/>
                  <a:gd name="T20" fmla="*/ 23 w 792"/>
                  <a:gd name="T21" fmla="*/ 460 h 691"/>
                  <a:gd name="T22" fmla="*/ 98 w 792"/>
                  <a:gd name="T23" fmla="*/ 460 h 691"/>
                  <a:gd name="T24" fmla="*/ 121 w 792"/>
                  <a:gd name="T25" fmla="*/ 437 h 691"/>
                  <a:gd name="T26" fmla="*/ 98 w 792"/>
                  <a:gd name="T27" fmla="*/ 414 h 691"/>
                  <a:gd name="T28" fmla="*/ 84 w 792"/>
                  <a:gd name="T29" fmla="*/ 414 h 691"/>
                  <a:gd name="T30" fmla="*/ 61 w 792"/>
                  <a:gd name="T31" fmla="*/ 392 h 691"/>
                  <a:gd name="T32" fmla="*/ 84 w 792"/>
                  <a:gd name="T33" fmla="*/ 369 h 691"/>
                  <a:gd name="T34" fmla="*/ 157 w 792"/>
                  <a:gd name="T35" fmla="*/ 369 h 691"/>
                  <a:gd name="T36" fmla="*/ 180 w 792"/>
                  <a:gd name="T37" fmla="*/ 346 h 691"/>
                  <a:gd name="T38" fmla="*/ 157 w 792"/>
                  <a:gd name="T39" fmla="*/ 323 h 691"/>
                  <a:gd name="T40" fmla="*/ 98 w 792"/>
                  <a:gd name="T41" fmla="*/ 323 h 691"/>
                  <a:gd name="T42" fmla="*/ 75 w 792"/>
                  <a:gd name="T43" fmla="*/ 300 h 691"/>
                  <a:gd name="T44" fmla="*/ 98 w 792"/>
                  <a:gd name="T45" fmla="*/ 277 h 691"/>
                  <a:gd name="T46" fmla="*/ 134 w 792"/>
                  <a:gd name="T47" fmla="*/ 277 h 691"/>
                  <a:gd name="T48" fmla="*/ 157 w 792"/>
                  <a:gd name="T49" fmla="*/ 254 h 691"/>
                  <a:gd name="T50" fmla="*/ 134 w 792"/>
                  <a:gd name="T51" fmla="*/ 231 h 691"/>
                  <a:gd name="T52" fmla="*/ 62 w 792"/>
                  <a:gd name="T53" fmla="*/ 231 h 691"/>
                  <a:gd name="T54" fmla="*/ 39 w 792"/>
                  <a:gd name="T55" fmla="*/ 209 h 691"/>
                  <a:gd name="T56" fmla="*/ 62 w 792"/>
                  <a:gd name="T57" fmla="*/ 186 h 691"/>
                  <a:gd name="T58" fmla="*/ 140 w 792"/>
                  <a:gd name="T59" fmla="*/ 186 h 691"/>
                  <a:gd name="T60" fmla="*/ 446 w 792"/>
                  <a:gd name="T61" fmla="*/ 0 h 691"/>
                  <a:gd name="T62" fmla="*/ 792 w 792"/>
                  <a:gd name="T63" fmla="*/ 346 h 6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92" h="691">
                    <a:moveTo>
                      <a:pt x="8" y="300"/>
                    </a:moveTo>
                    <a:cubicBezTo>
                      <a:pt x="8" y="287"/>
                      <a:pt x="18" y="277"/>
                      <a:pt x="31" y="277"/>
                    </a:cubicBezTo>
                    <a:cubicBezTo>
                      <a:pt x="43" y="277"/>
                      <a:pt x="54" y="287"/>
                      <a:pt x="54" y="300"/>
                    </a:cubicBezTo>
                    <a:cubicBezTo>
                      <a:pt x="54" y="313"/>
                      <a:pt x="43" y="323"/>
                      <a:pt x="31" y="323"/>
                    </a:cubicBezTo>
                    <a:cubicBezTo>
                      <a:pt x="18" y="323"/>
                      <a:pt x="8" y="313"/>
                      <a:pt x="8" y="300"/>
                    </a:cubicBezTo>
                    <a:close/>
                    <a:moveTo>
                      <a:pt x="792" y="346"/>
                    </a:moveTo>
                    <a:cubicBezTo>
                      <a:pt x="792" y="537"/>
                      <a:pt x="637" y="691"/>
                      <a:pt x="446" y="691"/>
                    </a:cubicBezTo>
                    <a:cubicBezTo>
                      <a:pt x="313" y="691"/>
                      <a:pt x="198" y="616"/>
                      <a:pt x="140" y="506"/>
                    </a:cubicBezTo>
                    <a:cubicBezTo>
                      <a:pt x="23" y="506"/>
                      <a:pt x="23" y="506"/>
                      <a:pt x="23" y="506"/>
                    </a:cubicBezTo>
                    <a:cubicBezTo>
                      <a:pt x="10" y="506"/>
                      <a:pt x="0" y="496"/>
                      <a:pt x="0" y="483"/>
                    </a:cubicBezTo>
                    <a:cubicBezTo>
                      <a:pt x="0" y="470"/>
                      <a:pt x="10" y="460"/>
                      <a:pt x="23" y="460"/>
                    </a:cubicBezTo>
                    <a:cubicBezTo>
                      <a:pt x="98" y="460"/>
                      <a:pt x="98" y="460"/>
                      <a:pt x="98" y="460"/>
                    </a:cubicBezTo>
                    <a:cubicBezTo>
                      <a:pt x="110" y="460"/>
                      <a:pt x="121" y="450"/>
                      <a:pt x="121" y="437"/>
                    </a:cubicBezTo>
                    <a:cubicBezTo>
                      <a:pt x="121" y="425"/>
                      <a:pt x="110" y="414"/>
                      <a:pt x="98" y="414"/>
                    </a:cubicBezTo>
                    <a:cubicBezTo>
                      <a:pt x="84" y="414"/>
                      <a:pt x="84" y="414"/>
                      <a:pt x="84" y="414"/>
                    </a:cubicBezTo>
                    <a:cubicBezTo>
                      <a:pt x="71" y="414"/>
                      <a:pt x="61" y="404"/>
                      <a:pt x="61" y="392"/>
                    </a:cubicBezTo>
                    <a:cubicBezTo>
                      <a:pt x="61" y="379"/>
                      <a:pt x="71" y="369"/>
                      <a:pt x="84" y="369"/>
                    </a:cubicBezTo>
                    <a:cubicBezTo>
                      <a:pt x="157" y="369"/>
                      <a:pt x="157" y="369"/>
                      <a:pt x="157" y="369"/>
                    </a:cubicBezTo>
                    <a:cubicBezTo>
                      <a:pt x="169" y="369"/>
                      <a:pt x="180" y="358"/>
                      <a:pt x="180" y="346"/>
                    </a:cubicBezTo>
                    <a:cubicBezTo>
                      <a:pt x="180" y="333"/>
                      <a:pt x="169" y="323"/>
                      <a:pt x="157" y="323"/>
                    </a:cubicBezTo>
                    <a:cubicBezTo>
                      <a:pt x="98" y="323"/>
                      <a:pt x="98" y="323"/>
                      <a:pt x="98" y="323"/>
                    </a:cubicBezTo>
                    <a:cubicBezTo>
                      <a:pt x="86" y="323"/>
                      <a:pt x="75" y="313"/>
                      <a:pt x="75" y="300"/>
                    </a:cubicBezTo>
                    <a:cubicBezTo>
                      <a:pt x="75" y="287"/>
                      <a:pt x="86" y="277"/>
                      <a:pt x="98" y="277"/>
                    </a:cubicBezTo>
                    <a:cubicBezTo>
                      <a:pt x="134" y="277"/>
                      <a:pt x="134" y="277"/>
                      <a:pt x="134" y="277"/>
                    </a:cubicBezTo>
                    <a:cubicBezTo>
                      <a:pt x="146" y="277"/>
                      <a:pt x="157" y="267"/>
                      <a:pt x="157" y="254"/>
                    </a:cubicBezTo>
                    <a:cubicBezTo>
                      <a:pt x="157" y="242"/>
                      <a:pt x="146" y="231"/>
                      <a:pt x="134" y="231"/>
                    </a:cubicBezTo>
                    <a:cubicBezTo>
                      <a:pt x="62" y="231"/>
                      <a:pt x="62" y="231"/>
                      <a:pt x="62" y="231"/>
                    </a:cubicBezTo>
                    <a:cubicBezTo>
                      <a:pt x="49" y="231"/>
                      <a:pt x="39" y="221"/>
                      <a:pt x="39" y="209"/>
                    </a:cubicBezTo>
                    <a:cubicBezTo>
                      <a:pt x="39" y="196"/>
                      <a:pt x="49" y="186"/>
                      <a:pt x="62" y="186"/>
                    </a:cubicBezTo>
                    <a:cubicBezTo>
                      <a:pt x="62" y="186"/>
                      <a:pt x="140" y="186"/>
                      <a:pt x="140" y="186"/>
                    </a:cubicBezTo>
                    <a:cubicBezTo>
                      <a:pt x="198" y="75"/>
                      <a:pt x="313" y="0"/>
                      <a:pt x="446" y="0"/>
                    </a:cubicBezTo>
                    <a:cubicBezTo>
                      <a:pt x="637" y="0"/>
                      <a:pt x="792" y="155"/>
                      <a:pt x="792" y="346"/>
                    </a:cubicBezTo>
                    <a:close/>
                  </a:path>
                </a:pathLst>
              </a:custGeom>
              <a:noFill/>
              <a:ln w="63500">
                <a:solidFill>
                  <a:schemeClr val="accent6">
                    <a:lumMod val="7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4" name="Text Placeholder 260">
                <a:extLst>
                  <a:ext uri="{FF2B5EF4-FFF2-40B4-BE49-F238E27FC236}">
                    <a16:creationId xmlns:a16="http://schemas.microsoft.com/office/drawing/2014/main" id="{4D8E4548-4914-261E-A5C1-BBD6A45D241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738926" y="2383516"/>
                <a:ext cx="1728600" cy="1358624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t">
                <a:noAutofit/>
              </a:bodyPr>
              <a:lstStyle>
                <a:lvl1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 kumimoji="0" lang="ru-RU" sz="1900" b="1" i="0" u="none" strike="noStrike" kern="1200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Open Sans" panose="020B0606030504020204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0">
                    <a:latin typeface="+mn-lt"/>
                    <a:ea typeface="Roboto" panose="02000000000000000000" pitchFamily="2" charset="0"/>
                  </a:rPr>
                  <a:t>2</a:t>
                </a:r>
              </a:p>
              <a:p>
                <a:r>
                  <a:rPr lang="en-US" b="0">
                    <a:latin typeface="+mn-lt"/>
                    <a:ea typeface="Roboto"/>
                  </a:rPr>
                  <a:t>Tech transfer and digital transformation strategies</a:t>
                </a:r>
                <a:endParaRPr lang="en-US" b="0">
                  <a:latin typeface="+mn-lt"/>
                  <a:ea typeface="Roboto"/>
                  <a:cs typeface="Calibri"/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3B94A89-9D52-AFAD-6C18-A5657F8E7793}"/>
                </a:ext>
              </a:extLst>
            </p:cNvPr>
            <p:cNvGrpSpPr/>
            <p:nvPr/>
          </p:nvGrpSpPr>
          <p:grpSpPr>
            <a:xfrm>
              <a:off x="5282488" y="1853261"/>
              <a:ext cx="3014663" cy="2632075"/>
              <a:chOff x="5282488" y="1853261"/>
              <a:chExt cx="3014663" cy="2632075"/>
            </a:xfrm>
          </p:grpSpPr>
          <p:sp>
            <p:nvSpPr>
              <p:cNvPr id="11" name="Freeform 251">
                <a:extLst>
                  <a:ext uri="{FF2B5EF4-FFF2-40B4-BE49-F238E27FC236}">
                    <a16:creationId xmlns:a16="http://schemas.microsoft.com/office/drawing/2014/main" id="{3217BD21-432B-250B-7707-6A845D2CAAD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282488" y="1853261"/>
                <a:ext cx="3014663" cy="2632075"/>
              </a:xfrm>
              <a:custGeom>
                <a:avLst/>
                <a:gdLst>
                  <a:gd name="T0" fmla="*/ 31 w 792"/>
                  <a:gd name="T1" fmla="*/ 369 h 691"/>
                  <a:gd name="T2" fmla="*/ 54 w 792"/>
                  <a:gd name="T3" fmla="*/ 392 h 691"/>
                  <a:gd name="T4" fmla="*/ 31 w 792"/>
                  <a:gd name="T5" fmla="*/ 414 h 691"/>
                  <a:gd name="T6" fmla="*/ 8 w 792"/>
                  <a:gd name="T7" fmla="*/ 392 h 691"/>
                  <a:gd name="T8" fmla="*/ 31 w 792"/>
                  <a:gd name="T9" fmla="*/ 369 h 691"/>
                  <a:gd name="T10" fmla="*/ 446 w 792"/>
                  <a:gd name="T11" fmla="*/ 691 h 691"/>
                  <a:gd name="T12" fmla="*/ 140 w 792"/>
                  <a:gd name="T13" fmla="*/ 506 h 691"/>
                  <a:gd name="T14" fmla="*/ 62 w 792"/>
                  <a:gd name="T15" fmla="*/ 506 h 691"/>
                  <a:gd name="T16" fmla="*/ 39 w 792"/>
                  <a:gd name="T17" fmla="*/ 483 h 691"/>
                  <a:gd name="T18" fmla="*/ 62 w 792"/>
                  <a:gd name="T19" fmla="*/ 460 h 691"/>
                  <a:gd name="T20" fmla="*/ 134 w 792"/>
                  <a:gd name="T21" fmla="*/ 460 h 691"/>
                  <a:gd name="T22" fmla="*/ 157 w 792"/>
                  <a:gd name="T23" fmla="*/ 437 h 691"/>
                  <a:gd name="T24" fmla="*/ 134 w 792"/>
                  <a:gd name="T25" fmla="*/ 414 h 691"/>
                  <a:gd name="T26" fmla="*/ 98 w 792"/>
                  <a:gd name="T27" fmla="*/ 414 h 691"/>
                  <a:gd name="T28" fmla="*/ 75 w 792"/>
                  <a:gd name="T29" fmla="*/ 392 h 691"/>
                  <a:gd name="T30" fmla="*/ 98 w 792"/>
                  <a:gd name="T31" fmla="*/ 369 h 691"/>
                  <a:gd name="T32" fmla="*/ 157 w 792"/>
                  <a:gd name="T33" fmla="*/ 369 h 691"/>
                  <a:gd name="T34" fmla="*/ 180 w 792"/>
                  <a:gd name="T35" fmla="*/ 346 h 691"/>
                  <a:gd name="T36" fmla="*/ 157 w 792"/>
                  <a:gd name="T37" fmla="*/ 323 h 691"/>
                  <a:gd name="T38" fmla="*/ 84 w 792"/>
                  <a:gd name="T39" fmla="*/ 323 h 691"/>
                  <a:gd name="T40" fmla="*/ 61 w 792"/>
                  <a:gd name="T41" fmla="*/ 300 h 691"/>
                  <a:gd name="T42" fmla="*/ 84 w 792"/>
                  <a:gd name="T43" fmla="*/ 277 h 691"/>
                  <a:gd name="T44" fmla="*/ 98 w 792"/>
                  <a:gd name="T45" fmla="*/ 277 h 691"/>
                  <a:gd name="T46" fmla="*/ 121 w 792"/>
                  <a:gd name="T47" fmla="*/ 254 h 691"/>
                  <a:gd name="T48" fmla="*/ 98 w 792"/>
                  <a:gd name="T49" fmla="*/ 231 h 691"/>
                  <a:gd name="T50" fmla="*/ 23 w 792"/>
                  <a:gd name="T51" fmla="*/ 231 h 691"/>
                  <a:gd name="T52" fmla="*/ 0 w 792"/>
                  <a:gd name="T53" fmla="*/ 209 h 691"/>
                  <a:gd name="T54" fmla="*/ 23 w 792"/>
                  <a:gd name="T55" fmla="*/ 186 h 691"/>
                  <a:gd name="T56" fmla="*/ 140 w 792"/>
                  <a:gd name="T57" fmla="*/ 186 h 691"/>
                  <a:gd name="T58" fmla="*/ 446 w 792"/>
                  <a:gd name="T59" fmla="*/ 0 h 691"/>
                  <a:gd name="T60" fmla="*/ 792 w 792"/>
                  <a:gd name="T61" fmla="*/ 346 h 691"/>
                  <a:gd name="T62" fmla="*/ 446 w 792"/>
                  <a:gd name="T63" fmla="*/ 691 h 6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92" h="691">
                    <a:moveTo>
                      <a:pt x="31" y="369"/>
                    </a:moveTo>
                    <a:cubicBezTo>
                      <a:pt x="43" y="369"/>
                      <a:pt x="54" y="379"/>
                      <a:pt x="54" y="392"/>
                    </a:cubicBezTo>
                    <a:cubicBezTo>
                      <a:pt x="54" y="404"/>
                      <a:pt x="43" y="414"/>
                      <a:pt x="31" y="414"/>
                    </a:cubicBezTo>
                    <a:cubicBezTo>
                      <a:pt x="18" y="414"/>
                      <a:pt x="8" y="404"/>
                      <a:pt x="8" y="392"/>
                    </a:cubicBezTo>
                    <a:cubicBezTo>
                      <a:pt x="8" y="379"/>
                      <a:pt x="18" y="369"/>
                      <a:pt x="31" y="369"/>
                    </a:cubicBezTo>
                    <a:close/>
                    <a:moveTo>
                      <a:pt x="446" y="691"/>
                    </a:moveTo>
                    <a:cubicBezTo>
                      <a:pt x="313" y="691"/>
                      <a:pt x="198" y="616"/>
                      <a:pt x="140" y="506"/>
                    </a:cubicBezTo>
                    <a:cubicBezTo>
                      <a:pt x="62" y="506"/>
                      <a:pt x="62" y="506"/>
                      <a:pt x="62" y="506"/>
                    </a:cubicBezTo>
                    <a:cubicBezTo>
                      <a:pt x="50" y="506"/>
                      <a:pt x="39" y="496"/>
                      <a:pt x="39" y="483"/>
                    </a:cubicBezTo>
                    <a:cubicBezTo>
                      <a:pt x="39" y="470"/>
                      <a:pt x="50" y="460"/>
                      <a:pt x="62" y="460"/>
                    </a:cubicBezTo>
                    <a:cubicBezTo>
                      <a:pt x="134" y="460"/>
                      <a:pt x="134" y="460"/>
                      <a:pt x="134" y="460"/>
                    </a:cubicBezTo>
                    <a:cubicBezTo>
                      <a:pt x="147" y="460"/>
                      <a:pt x="157" y="450"/>
                      <a:pt x="157" y="437"/>
                    </a:cubicBezTo>
                    <a:cubicBezTo>
                      <a:pt x="157" y="425"/>
                      <a:pt x="147" y="414"/>
                      <a:pt x="134" y="414"/>
                    </a:cubicBezTo>
                    <a:cubicBezTo>
                      <a:pt x="98" y="414"/>
                      <a:pt x="98" y="414"/>
                      <a:pt x="98" y="414"/>
                    </a:cubicBezTo>
                    <a:cubicBezTo>
                      <a:pt x="86" y="414"/>
                      <a:pt x="75" y="404"/>
                      <a:pt x="75" y="392"/>
                    </a:cubicBezTo>
                    <a:cubicBezTo>
                      <a:pt x="75" y="379"/>
                      <a:pt x="86" y="369"/>
                      <a:pt x="98" y="369"/>
                    </a:cubicBezTo>
                    <a:cubicBezTo>
                      <a:pt x="157" y="369"/>
                      <a:pt x="157" y="369"/>
                      <a:pt x="157" y="369"/>
                    </a:cubicBezTo>
                    <a:cubicBezTo>
                      <a:pt x="169" y="369"/>
                      <a:pt x="180" y="358"/>
                      <a:pt x="180" y="346"/>
                    </a:cubicBezTo>
                    <a:cubicBezTo>
                      <a:pt x="180" y="333"/>
                      <a:pt x="169" y="323"/>
                      <a:pt x="157" y="323"/>
                    </a:cubicBezTo>
                    <a:cubicBezTo>
                      <a:pt x="84" y="323"/>
                      <a:pt x="84" y="323"/>
                      <a:pt x="84" y="323"/>
                    </a:cubicBezTo>
                    <a:cubicBezTo>
                      <a:pt x="71" y="323"/>
                      <a:pt x="61" y="313"/>
                      <a:pt x="61" y="300"/>
                    </a:cubicBezTo>
                    <a:cubicBezTo>
                      <a:pt x="61" y="287"/>
                      <a:pt x="71" y="277"/>
                      <a:pt x="84" y="277"/>
                    </a:cubicBezTo>
                    <a:cubicBezTo>
                      <a:pt x="98" y="277"/>
                      <a:pt x="98" y="277"/>
                      <a:pt x="98" y="277"/>
                    </a:cubicBezTo>
                    <a:cubicBezTo>
                      <a:pt x="111" y="277"/>
                      <a:pt x="121" y="267"/>
                      <a:pt x="121" y="254"/>
                    </a:cubicBezTo>
                    <a:cubicBezTo>
                      <a:pt x="121" y="242"/>
                      <a:pt x="111" y="232"/>
                      <a:pt x="98" y="231"/>
                    </a:cubicBezTo>
                    <a:cubicBezTo>
                      <a:pt x="23" y="231"/>
                      <a:pt x="23" y="231"/>
                      <a:pt x="23" y="231"/>
                    </a:cubicBezTo>
                    <a:cubicBezTo>
                      <a:pt x="10" y="231"/>
                      <a:pt x="0" y="221"/>
                      <a:pt x="0" y="209"/>
                    </a:cubicBezTo>
                    <a:cubicBezTo>
                      <a:pt x="0" y="196"/>
                      <a:pt x="10" y="186"/>
                      <a:pt x="23" y="186"/>
                    </a:cubicBezTo>
                    <a:cubicBezTo>
                      <a:pt x="23" y="186"/>
                      <a:pt x="140" y="186"/>
                      <a:pt x="140" y="186"/>
                    </a:cubicBezTo>
                    <a:cubicBezTo>
                      <a:pt x="198" y="75"/>
                      <a:pt x="313" y="0"/>
                      <a:pt x="446" y="0"/>
                    </a:cubicBezTo>
                    <a:cubicBezTo>
                      <a:pt x="637" y="0"/>
                      <a:pt x="792" y="155"/>
                      <a:pt x="792" y="346"/>
                    </a:cubicBezTo>
                    <a:cubicBezTo>
                      <a:pt x="792" y="537"/>
                      <a:pt x="637" y="691"/>
                      <a:pt x="446" y="691"/>
                    </a:cubicBezTo>
                    <a:close/>
                  </a:path>
                </a:pathLst>
              </a:custGeom>
              <a:noFill/>
              <a:ln w="63500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2" name="Text Placeholder 260">
                <a:extLst>
                  <a:ext uri="{FF2B5EF4-FFF2-40B4-BE49-F238E27FC236}">
                    <a16:creationId xmlns:a16="http://schemas.microsoft.com/office/drawing/2014/main" id="{D41F57B0-5553-8D10-70F1-7AD36D9DE16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42583" y="2479090"/>
                <a:ext cx="1728600" cy="122300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 kumimoji="0" lang="ru-RU" sz="1900" b="1" i="0" u="none" strike="noStrike" kern="1200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Open Sans" panose="020B0606030504020204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0">
                    <a:latin typeface="+mn-lt"/>
                    <a:ea typeface="Roboto" panose="02000000000000000000" pitchFamily="2" charset="0"/>
                  </a:rPr>
                  <a:t>3</a:t>
                </a:r>
              </a:p>
              <a:p>
                <a:r>
                  <a:rPr lang="en-US" b="0">
                    <a:latin typeface="+mn-lt"/>
                    <a:ea typeface="Roboto" panose="02000000000000000000" pitchFamily="2" charset="0"/>
                  </a:rPr>
                  <a:t>Policies and standards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C739410-C7E4-66FE-A1D5-F1B3F530AF77}"/>
                </a:ext>
              </a:extLst>
            </p:cNvPr>
            <p:cNvGrpSpPr/>
            <p:nvPr/>
          </p:nvGrpSpPr>
          <p:grpSpPr>
            <a:xfrm>
              <a:off x="7531975" y="1853261"/>
              <a:ext cx="3097213" cy="2632075"/>
              <a:chOff x="7531975" y="1853261"/>
              <a:chExt cx="3097213" cy="2632075"/>
            </a:xfrm>
          </p:grpSpPr>
          <p:sp>
            <p:nvSpPr>
              <p:cNvPr id="9" name="Freeform 252">
                <a:extLst>
                  <a:ext uri="{FF2B5EF4-FFF2-40B4-BE49-F238E27FC236}">
                    <a16:creationId xmlns:a16="http://schemas.microsoft.com/office/drawing/2014/main" id="{F0C694EE-9F77-49D1-E203-997AF438D33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531975" y="1853261"/>
                <a:ext cx="3097213" cy="2632075"/>
              </a:xfrm>
              <a:custGeom>
                <a:avLst/>
                <a:gdLst>
                  <a:gd name="T0" fmla="*/ 0 w 814"/>
                  <a:gd name="T1" fmla="*/ 300 h 691"/>
                  <a:gd name="T2" fmla="*/ 23 w 814"/>
                  <a:gd name="T3" fmla="*/ 277 h 691"/>
                  <a:gd name="T4" fmla="*/ 45 w 814"/>
                  <a:gd name="T5" fmla="*/ 300 h 691"/>
                  <a:gd name="T6" fmla="*/ 23 w 814"/>
                  <a:gd name="T7" fmla="*/ 323 h 691"/>
                  <a:gd name="T8" fmla="*/ 0 w 814"/>
                  <a:gd name="T9" fmla="*/ 300 h 691"/>
                  <a:gd name="T10" fmla="*/ 814 w 814"/>
                  <a:gd name="T11" fmla="*/ 346 h 691"/>
                  <a:gd name="T12" fmla="*/ 468 w 814"/>
                  <a:gd name="T13" fmla="*/ 691 h 691"/>
                  <a:gd name="T14" fmla="*/ 162 w 814"/>
                  <a:gd name="T15" fmla="*/ 506 h 691"/>
                  <a:gd name="T16" fmla="*/ 101 w 814"/>
                  <a:gd name="T17" fmla="*/ 506 h 691"/>
                  <a:gd name="T18" fmla="*/ 78 w 814"/>
                  <a:gd name="T19" fmla="*/ 483 h 691"/>
                  <a:gd name="T20" fmla="*/ 101 w 814"/>
                  <a:gd name="T21" fmla="*/ 460 h 691"/>
                  <a:gd name="T22" fmla="*/ 119 w 814"/>
                  <a:gd name="T23" fmla="*/ 460 h 691"/>
                  <a:gd name="T24" fmla="*/ 142 w 814"/>
                  <a:gd name="T25" fmla="*/ 437 h 691"/>
                  <a:gd name="T26" fmla="*/ 119 w 814"/>
                  <a:gd name="T27" fmla="*/ 414 h 691"/>
                  <a:gd name="T28" fmla="*/ 52 w 814"/>
                  <a:gd name="T29" fmla="*/ 414 h 691"/>
                  <a:gd name="T30" fmla="*/ 29 w 814"/>
                  <a:gd name="T31" fmla="*/ 392 h 691"/>
                  <a:gd name="T32" fmla="*/ 52 w 814"/>
                  <a:gd name="T33" fmla="*/ 369 h 691"/>
                  <a:gd name="T34" fmla="*/ 162 w 814"/>
                  <a:gd name="T35" fmla="*/ 369 h 691"/>
                  <a:gd name="T36" fmla="*/ 185 w 814"/>
                  <a:gd name="T37" fmla="*/ 346 h 691"/>
                  <a:gd name="T38" fmla="*/ 162 w 814"/>
                  <a:gd name="T39" fmla="*/ 323 h 691"/>
                  <a:gd name="T40" fmla="*/ 90 w 814"/>
                  <a:gd name="T41" fmla="*/ 323 h 691"/>
                  <a:gd name="T42" fmla="*/ 67 w 814"/>
                  <a:gd name="T43" fmla="*/ 300 h 691"/>
                  <a:gd name="T44" fmla="*/ 90 w 814"/>
                  <a:gd name="T45" fmla="*/ 277 h 691"/>
                  <a:gd name="T46" fmla="*/ 155 w 814"/>
                  <a:gd name="T47" fmla="*/ 277 h 691"/>
                  <a:gd name="T48" fmla="*/ 178 w 814"/>
                  <a:gd name="T49" fmla="*/ 254 h 691"/>
                  <a:gd name="T50" fmla="*/ 155 w 814"/>
                  <a:gd name="T51" fmla="*/ 231 h 691"/>
                  <a:gd name="T52" fmla="*/ 134 w 814"/>
                  <a:gd name="T53" fmla="*/ 231 h 691"/>
                  <a:gd name="T54" fmla="*/ 111 w 814"/>
                  <a:gd name="T55" fmla="*/ 209 h 691"/>
                  <a:gd name="T56" fmla="*/ 134 w 814"/>
                  <a:gd name="T57" fmla="*/ 186 h 691"/>
                  <a:gd name="T58" fmla="*/ 162 w 814"/>
                  <a:gd name="T59" fmla="*/ 186 h 691"/>
                  <a:gd name="T60" fmla="*/ 468 w 814"/>
                  <a:gd name="T61" fmla="*/ 0 h 691"/>
                  <a:gd name="T62" fmla="*/ 814 w 814"/>
                  <a:gd name="T63" fmla="*/ 346 h 6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814" h="691">
                    <a:moveTo>
                      <a:pt x="0" y="300"/>
                    </a:moveTo>
                    <a:cubicBezTo>
                      <a:pt x="0" y="287"/>
                      <a:pt x="10" y="277"/>
                      <a:pt x="23" y="277"/>
                    </a:cubicBezTo>
                    <a:cubicBezTo>
                      <a:pt x="35" y="277"/>
                      <a:pt x="45" y="287"/>
                      <a:pt x="45" y="300"/>
                    </a:cubicBezTo>
                    <a:cubicBezTo>
                      <a:pt x="45" y="313"/>
                      <a:pt x="35" y="323"/>
                      <a:pt x="23" y="323"/>
                    </a:cubicBezTo>
                    <a:cubicBezTo>
                      <a:pt x="10" y="323"/>
                      <a:pt x="0" y="313"/>
                      <a:pt x="0" y="300"/>
                    </a:cubicBezTo>
                    <a:close/>
                    <a:moveTo>
                      <a:pt x="814" y="346"/>
                    </a:moveTo>
                    <a:cubicBezTo>
                      <a:pt x="814" y="537"/>
                      <a:pt x="659" y="691"/>
                      <a:pt x="468" y="691"/>
                    </a:cubicBezTo>
                    <a:cubicBezTo>
                      <a:pt x="335" y="691"/>
                      <a:pt x="220" y="616"/>
                      <a:pt x="162" y="506"/>
                    </a:cubicBezTo>
                    <a:cubicBezTo>
                      <a:pt x="101" y="506"/>
                      <a:pt x="101" y="506"/>
                      <a:pt x="101" y="506"/>
                    </a:cubicBezTo>
                    <a:cubicBezTo>
                      <a:pt x="88" y="506"/>
                      <a:pt x="78" y="496"/>
                      <a:pt x="78" y="483"/>
                    </a:cubicBezTo>
                    <a:cubicBezTo>
                      <a:pt x="78" y="470"/>
                      <a:pt x="88" y="460"/>
                      <a:pt x="101" y="460"/>
                    </a:cubicBezTo>
                    <a:cubicBezTo>
                      <a:pt x="119" y="460"/>
                      <a:pt x="119" y="460"/>
                      <a:pt x="119" y="460"/>
                    </a:cubicBezTo>
                    <a:cubicBezTo>
                      <a:pt x="132" y="460"/>
                      <a:pt x="142" y="450"/>
                      <a:pt x="142" y="437"/>
                    </a:cubicBezTo>
                    <a:cubicBezTo>
                      <a:pt x="142" y="425"/>
                      <a:pt x="132" y="414"/>
                      <a:pt x="119" y="414"/>
                    </a:cubicBezTo>
                    <a:cubicBezTo>
                      <a:pt x="52" y="414"/>
                      <a:pt x="52" y="414"/>
                      <a:pt x="52" y="414"/>
                    </a:cubicBezTo>
                    <a:cubicBezTo>
                      <a:pt x="40" y="414"/>
                      <a:pt x="29" y="404"/>
                      <a:pt x="29" y="392"/>
                    </a:cubicBezTo>
                    <a:cubicBezTo>
                      <a:pt x="29" y="379"/>
                      <a:pt x="40" y="369"/>
                      <a:pt x="52" y="369"/>
                    </a:cubicBezTo>
                    <a:cubicBezTo>
                      <a:pt x="162" y="369"/>
                      <a:pt x="162" y="369"/>
                      <a:pt x="162" y="369"/>
                    </a:cubicBezTo>
                    <a:cubicBezTo>
                      <a:pt x="175" y="369"/>
                      <a:pt x="185" y="358"/>
                      <a:pt x="185" y="346"/>
                    </a:cubicBezTo>
                    <a:cubicBezTo>
                      <a:pt x="185" y="333"/>
                      <a:pt x="175" y="323"/>
                      <a:pt x="162" y="323"/>
                    </a:cubicBezTo>
                    <a:cubicBezTo>
                      <a:pt x="90" y="323"/>
                      <a:pt x="90" y="323"/>
                      <a:pt x="90" y="323"/>
                    </a:cubicBezTo>
                    <a:cubicBezTo>
                      <a:pt x="77" y="323"/>
                      <a:pt x="67" y="313"/>
                      <a:pt x="67" y="300"/>
                    </a:cubicBezTo>
                    <a:cubicBezTo>
                      <a:pt x="67" y="287"/>
                      <a:pt x="77" y="277"/>
                      <a:pt x="90" y="277"/>
                    </a:cubicBezTo>
                    <a:cubicBezTo>
                      <a:pt x="155" y="277"/>
                      <a:pt x="155" y="277"/>
                      <a:pt x="155" y="277"/>
                    </a:cubicBezTo>
                    <a:cubicBezTo>
                      <a:pt x="168" y="277"/>
                      <a:pt x="178" y="267"/>
                      <a:pt x="178" y="254"/>
                    </a:cubicBezTo>
                    <a:cubicBezTo>
                      <a:pt x="178" y="242"/>
                      <a:pt x="168" y="231"/>
                      <a:pt x="155" y="231"/>
                    </a:cubicBezTo>
                    <a:cubicBezTo>
                      <a:pt x="134" y="231"/>
                      <a:pt x="134" y="231"/>
                      <a:pt x="134" y="231"/>
                    </a:cubicBezTo>
                    <a:cubicBezTo>
                      <a:pt x="121" y="231"/>
                      <a:pt x="111" y="221"/>
                      <a:pt x="111" y="209"/>
                    </a:cubicBezTo>
                    <a:cubicBezTo>
                      <a:pt x="111" y="196"/>
                      <a:pt x="121" y="186"/>
                      <a:pt x="134" y="186"/>
                    </a:cubicBezTo>
                    <a:cubicBezTo>
                      <a:pt x="134" y="186"/>
                      <a:pt x="162" y="186"/>
                      <a:pt x="162" y="186"/>
                    </a:cubicBezTo>
                    <a:cubicBezTo>
                      <a:pt x="220" y="75"/>
                      <a:pt x="335" y="0"/>
                      <a:pt x="468" y="0"/>
                    </a:cubicBezTo>
                    <a:cubicBezTo>
                      <a:pt x="659" y="0"/>
                      <a:pt x="814" y="155"/>
                      <a:pt x="814" y="346"/>
                    </a:cubicBezTo>
                    <a:close/>
                  </a:path>
                </a:pathLst>
              </a:custGeom>
              <a:noFill/>
              <a:ln w="63500">
                <a:solidFill>
                  <a:schemeClr val="accent6">
                    <a:lumMod val="7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0" name="Text Placeholder 260">
                <a:extLst>
                  <a:ext uri="{FF2B5EF4-FFF2-40B4-BE49-F238E27FC236}">
                    <a16:creationId xmlns:a16="http://schemas.microsoft.com/office/drawing/2014/main" id="{C8B27480-190D-C16D-4071-7CA2D1687FD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21619" y="2478861"/>
                <a:ext cx="2071839" cy="114195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 kumimoji="0" lang="ru-RU" sz="1900" b="1" i="0" u="none" strike="noStrike" kern="1200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Open Sans" panose="020B0606030504020204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0">
                    <a:latin typeface="+mn-lt"/>
                    <a:ea typeface="Roboto" panose="02000000000000000000" pitchFamily="2" charset="0"/>
                  </a:rPr>
                  <a:t>4</a:t>
                </a:r>
              </a:p>
              <a:p>
                <a:r>
                  <a:rPr lang="en-US" b="0">
                    <a:latin typeface="+mn-lt"/>
                    <a:ea typeface="Roboto" panose="02000000000000000000" pitchFamily="2" charset="0"/>
                  </a:rPr>
                  <a:t>Biodiversity Knowledge Bank</a:t>
                </a:r>
              </a:p>
            </p:txBody>
          </p:sp>
        </p:grpSp>
      </p:grpSp>
      <p:sp>
        <p:nvSpPr>
          <p:cNvPr id="15" name="Text Placeholder 260">
            <a:extLst>
              <a:ext uri="{FF2B5EF4-FFF2-40B4-BE49-F238E27FC236}">
                <a16:creationId xmlns:a16="http://schemas.microsoft.com/office/drawing/2014/main" id="{39D1EF11-E8DC-263E-6F07-E9F79861F19E}"/>
              </a:ext>
            </a:extLst>
          </p:cNvPr>
          <p:cNvSpPr txBox="1">
            <a:spLocks/>
          </p:cNvSpPr>
          <p:nvPr/>
        </p:nvSpPr>
        <p:spPr>
          <a:xfrm>
            <a:off x="971727" y="2770968"/>
            <a:ext cx="2302340" cy="13037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900">
                <a:ea typeface="Roboto" panose="02000000000000000000" pitchFamily="2" charset="0"/>
              </a:rPr>
              <a:t>1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900">
                <a:ea typeface="Roboto"/>
              </a:rPr>
              <a:t>Investment and capacity development  in national </a:t>
            </a:r>
            <a:endParaRPr lang="en-US" sz="1900">
              <a:ea typeface="Roboto" panose="02000000000000000000" pitchFamily="2" charset="0"/>
              <a:cs typeface="Calibri" panose="020F0502020204030204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1900">
                <a:ea typeface="Roboto"/>
              </a:rPr>
              <a:t>institutions</a:t>
            </a:r>
            <a:endParaRPr lang="en-US" sz="1900">
              <a:ea typeface="Roboto" panose="02000000000000000000" pitchFamily="2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12357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869EF23E-9A21-5AAB-E55B-5EA6859E92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46277714"/>
              </p:ext>
            </p:extLst>
          </p:nvPr>
        </p:nvGraphicFramePr>
        <p:xfrm>
          <a:off x="2322789" y="1366345"/>
          <a:ext cx="7506039" cy="56838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E014B24-87D5-E9D4-35F2-34A7441692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8460797"/>
              </p:ext>
            </p:extLst>
          </p:nvPr>
        </p:nvGraphicFramePr>
        <p:xfrm>
          <a:off x="2694591" y="2028402"/>
          <a:ext cx="6759423" cy="43186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7415FEA5-2D04-A51F-43E2-1394B17F9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371810"/>
            <a:ext cx="11089640" cy="1467150"/>
          </a:xfrm>
        </p:spPr>
        <p:txBody>
          <a:bodyPr>
            <a:normAutofit fontScale="90000"/>
          </a:bodyPr>
          <a:lstStyle/>
          <a:p>
            <a:r>
              <a:rPr lang="en-US" sz="4400" kern="1200"/>
              <a:t>Component 1: Invest in national capacity for biodiversity data</a:t>
            </a:r>
            <a:r>
              <a:rPr lang="en-US"/>
              <a:t>; knowledge sharing</a:t>
            </a:r>
            <a:r>
              <a:rPr lang="en-US" sz="4400" kern="1200"/>
              <a:t> (bilateral, country TFs or GEF funding)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389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F075F-791D-2F6D-CBA8-FCAB650B5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38722"/>
          </a:xfrm>
        </p:spPr>
        <p:txBody>
          <a:bodyPr>
            <a:normAutofit fontScale="90000"/>
          </a:bodyPr>
          <a:lstStyle/>
          <a:p>
            <a:r>
              <a:rPr lang="fr-FR"/>
              <a:t>Component 2: </a:t>
            </a:r>
            <a:r>
              <a:rPr lang="en-GB"/>
              <a:t>Accelerate technology transfer and digital transformation strategies (bilateral, country TFs or GEF funding)</a:t>
            </a:r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EEC65326-E54A-D7B4-4FD7-451B6AB7E017}"/>
              </a:ext>
            </a:extLst>
          </p:cNvPr>
          <p:cNvSpPr txBox="1">
            <a:spLocks/>
          </p:cNvSpPr>
          <p:nvPr/>
        </p:nvSpPr>
        <p:spPr>
          <a:xfrm>
            <a:off x="5538955" y="2024948"/>
            <a:ext cx="4792718" cy="6470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>
                <a:ea typeface="Roboto" panose="02000000000000000000" pitchFamily="2" charset="0"/>
              </a:rPr>
              <a:t>Undertake digital readiness for biodiversity – national assessments</a:t>
            </a:r>
            <a:endParaRPr lang="ru-RU" sz="2400">
              <a:ea typeface="Roboto" panose="02000000000000000000" pitchFamily="2" charset="0"/>
            </a:endParaRPr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72B7AB16-D316-20C0-788D-57E6EE071EFA}"/>
              </a:ext>
            </a:extLst>
          </p:cNvPr>
          <p:cNvSpPr txBox="1">
            <a:spLocks/>
          </p:cNvSpPr>
          <p:nvPr/>
        </p:nvSpPr>
        <p:spPr>
          <a:xfrm>
            <a:off x="6480396" y="3807932"/>
            <a:ext cx="3677034" cy="1056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0" lang="en-US" sz="20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0" lang="en-US" sz="24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0" lang="en-US" sz="24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0" lang="en-US" sz="24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0" lang="ru-RU" sz="2400" b="1" i="0" u="none" strike="noStrike" kern="1200" cap="none" normalizeH="0" baseline="0" dirty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0">
                <a:latin typeface="+mn-lt"/>
                <a:ea typeface="Roboto" panose="02000000000000000000" pitchFamily="2" charset="0"/>
              </a:rPr>
              <a:t>Facilitate partnerships with technology and data providers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F56F5A1-839E-E40D-124F-9C1110FCE664}"/>
              </a:ext>
            </a:extLst>
          </p:cNvPr>
          <p:cNvSpPr/>
          <p:nvPr/>
        </p:nvSpPr>
        <p:spPr>
          <a:xfrm>
            <a:off x="5549078" y="5702280"/>
            <a:ext cx="4608352" cy="7905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400">
                <a:ea typeface="Roboto" panose="02000000000000000000" pitchFamily="2" charset="0"/>
              </a:rPr>
              <a:t>Enable peer-to-peer support and replication of good practice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F659B81-F01E-BD1D-61A3-8DB2036317C2}"/>
              </a:ext>
            </a:extLst>
          </p:cNvPr>
          <p:cNvGrpSpPr/>
          <p:nvPr/>
        </p:nvGrpSpPr>
        <p:grpSpPr>
          <a:xfrm>
            <a:off x="2185458" y="1933902"/>
            <a:ext cx="3805437" cy="4635884"/>
            <a:chOff x="2721487" y="1035050"/>
            <a:chExt cx="4140200" cy="5408613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6015875-F687-A5C9-76F1-8F1B50CD4059}"/>
                </a:ext>
              </a:extLst>
            </p:cNvPr>
            <p:cNvGrpSpPr/>
            <p:nvPr/>
          </p:nvGrpSpPr>
          <p:grpSpPr>
            <a:xfrm>
              <a:off x="2721487" y="1035050"/>
              <a:ext cx="4140200" cy="5408613"/>
              <a:chOff x="1993900" y="730250"/>
              <a:chExt cx="4140200" cy="5408613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7AA40678-9B01-CD9D-71A9-1F57206A2BA0}"/>
                  </a:ext>
                </a:extLst>
              </p:cNvPr>
              <p:cNvGrpSpPr/>
              <p:nvPr/>
            </p:nvGrpSpPr>
            <p:grpSpPr>
              <a:xfrm>
                <a:off x="1993900" y="730250"/>
                <a:ext cx="3225800" cy="3721100"/>
                <a:chOff x="1993900" y="730250"/>
                <a:chExt cx="3225800" cy="3721100"/>
              </a:xfrm>
            </p:grpSpPr>
            <p:sp>
              <p:nvSpPr>
                <p:cNvPr id="17" name="Freeform 6">
                  <a:extLst>
                    <a:ext uri="{FF2B5EF4-FFF2-40B4-BE49-F238E27FC236}">
                      <a16:creationId xmlns:a16="http://schemas.microsoft.com/office/drawing/2014/main" id="{57FB77CF-CE17-0C49-6B65-7CD658ADF5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3900" y="730250"/>
                  <a:ext cx="3225800" cy="3721100"/>
                </a:xfrm>
                <a:custGeom>
                  <a:avLst/>
                  <a:gdLst>
                    <a:gd name="T0" fmla="*/ 386 w 848"/>
                    <a:gd name="T1" fmla="*/ 949 h 977"/>
                    <a:gd name="T2" fmla="*/ 267 w 848"/>
                    <a:gd name="T3" fmla="*/ 977 h 977"/>
                    <a:gd name="T4" fmla="*/ 0 w 848"/>
                    <a:gd name="T5" fmla="*/ 710 h 977"/>
                    <a:gd name="T6" fmla="*/ 267 w 848"/>
                    <a:gd name="T7" fmla="*/ 443 h 977"/>
                    <a:gd name="T8" fmla="*/ 428 w 848"/>
                    <a:gd name="T9" fmla="*/ 497 h 977"/>
                    <a:gd name="T10" fmla="*/ 560 w 848"/>
                    <a:gd name="T11" fmla="*/ 320 h 977"/>
                    <a:gd name="T12" fmla="*/ 528 w 848"/>
                    <a:gd name="T13" fmla="*/ 88 h 977"/>
                    <a:gd name="T14" fmla="*/ 760 w 848"/>
                    <a:gd name="T15" fmla="*/ 55 h 977"/>
                    <a:gd name="T16" fmla="*/ 793 w 848"/>
                    <a:gd name="T17" fmla="*/ 288 h 977"/>
                    <a:gd name="T18" fmla="*/ 584 w 848"/>
                    <a:gd name="T19" fmla="*/ 335 h 9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48" h="977">
                      <a:moveTo>
                        <a:pt x="386" y="949"/>
                      </a:moveTo>
                      <a:cubicBezTo>
                        <a:pt x="350" y="967"/>
                        <a:pt x="310" y="977"/>
                        <a:pt x="267" y="977"/>
                      </a:cubicBezTo>
                      <a:cubicBezTo>
                        <a:pt x="119" y="977"/>
                        <a:pt x="0" y="858"/>
                        <a:pt x="0" y="710"/>
                      </a:cubicBezTo>
                      <a:cubicBezTo>
                        <a:pt x="0" y="562"/>
                        <a:pt x="119" y="443"/>
                        <a:pt x="267" y="443"/>
                      </a:cubicBezTo>
                      <a:cubicBezTo>
                        <a:pt x="327" y="443"/>
                        <a:pt x="383" y="463"/>
                        <a:pt x="428" y="497"/>
                      </a:cubicBezTo>
                      <a:cubicBezTo>
                        <a:pt x="560" y="320"/>
                        <a:pt x="560" y="320"/>
                        <a:pt x="560" y="320"/>
                      </a:cubicBezTo>
                      <a:cubicBezTo>
                        <a:pt x="487" y="265"/>
                        <a:pt x="473" y="161"/>
                        <a:pt x="528" y="88"/>
                      </a:cubicBezTo>
                      <a:cubicBezTo>
                        <a:pt x="583" y="14"/>
                        <a:pt x="687" y="0"/>
                        <a:pt x="760" y="55"/>
                      </a:cubicBezTo>
                      <a:cubicBezTo>
                        <a:pt x="834" y="110"/>
                        <a:pt x="848" y="214"/>
                        <a:pt x="793" y="288"/>
                      </a:cubicBezTo>
                      <a:cubicBezTo>
                        <a:pt x="744" y="353"/>
                        <a:pt x="655" y="372"/>
                        <a:pt x="584" y="335"/>
                      </a:cubicBezTo>
                    </a:path>
                  </a:pathLst>
                </a:custGeom>
                <a:noFill/>
                <a:ln w="34925" cap="rnd">
                  <a:solidFill>
                    <a:schemeClr val="accent6">
                      <a:lumMod val="5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14042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18" name="Freeform 7">
                  <a:extLst>
                    <a:ext uri="{FF2B5EF4-FFF2-40B4-BE49-F238E27FC236}">
                      <a16:creationId xmlns:a16="http://schemas.microsoft.com/office/drawing/2014/main" id="{2C9C3144-1728-6DA9-08AA-AC18CAC427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36975" y="2698750"/>
                  <a:ext cx="273050" cy="563563"/>
                </a:xfrm>
                <a:custGeom>
                  <a:avLst/>
                  <a:gdLst>
                    <a:gd name="T0" fmla="*/ 0 w 72"/>
                    <a:gd name="T1" fmla="*/ 0 h 148"/>
                    <a:gd name="T2" fmla="*/ 72 w 72"/>
                    <a:gd name="T3" fmla="*/ 148 h 1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72" h="148">
                      <a:moveTo>
                        <a:pt x="0" y="0"/>
                      </a:moveTo>
                      <a:cubicBezTo>
                        <a:pt x="38" y="40"/>
                        <a:pt x="64" y="91"/>
                        <a:pt x="72" y="148"/>
                      </a:cubicBezTo>
                    </a:path>
                  </a:pathLst>
                </a:custGeom>
                <a:noFill/>
                <a:ln w="34925" cap="rnd">
                  <a:solidFill>
                    <a:srgbClr val="D2AC7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14042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19" name="Freeform 8">
                  <a:extLst>
                    <a:ext uri="{FF2B5EF4-FFF2-40B4-BE49-F238E27FC236}">
                      <a16:creationId xmlns:a16="http://schemas.microsoft.com/office/drawing/2014/main" id="{EE7C8986-D780-6EF4-2019-66D3B1552E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24275" y="3594100"/>
                  <a:ext cx="285750" cy="555625"/>
                </a:xfrm>
                <a:custGeom>
                  <a:avLst/>
                  <a:gdLst>
                    <a:gd name="T0" fmla="*/ 75 w 75"/>
                    <a:gd name="T1" fmla="*/ 0 h 146"/>
                    <a:gd name="T2" fmla="*/ 0 w 75"/>
                    <a:gd name="T3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75" h="146">
                      <a:moveTo>
                        <a:pt x="75" y="0"/>
                      </a:moveTo>
                      <a:cubicBezTo>
                        <a:pt x="66" y="54"/>
                        <a:pt x="41" y="106"/>
                        <a:pt x="0" y="146"/>
                      </a:cubicBezTo>
                    </a:path>
                  </a:pathLst>
                </a:custGeom>
                <a:noFill/>
                <a:ln w="34925" cap="rnd">
                  <a:solidFill>
                    <a:srgbClr val="D2AC7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14042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612B5712-2D0C-8FAC-19C9-164BF4FF9244}"/>
                  </a:ext>
                </a:extLst>
              </p:cNvPr>
              <p:cNvGrpSpPr/>
              <p:nvPr/>
            </p:nvGrpSpPr>
            <p:grpSpPr>
              <a:xfrm>
                <a:off x="2133600" y="2559050"/>
                <a:ext cx="4000500" cy="1751013"/>
                <a:chOff x="2133600" y="2559050"/>
                <a:chExt cx="4000500" cy="1751013"/>
              </a:xfrm>
            </p:grpSpPr>
            <p:sp>
              <p:nvSpPr>
                <p:cNvPr id="15" name="Freeform 9">
                  <a:extLst>
                    <a:ext uri="{FF2B5EF4-FFF2-40B4-BE49-F238E27FC236}">
                      <a16:creationId xmlns:a16="http://schemas.microsoft.com/office/drawing/2014/main" id="{1315F304-F4A5-6EBB-8460-1FCAB87102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33600" y="2559050"/>
                  <a:ext cx="4000500" cy="1751013"/>
                </a:xfrm>
                <a:custGeom>
                  <a:avLst/>
                  <a:gdLst>
                    <a:gd name="T0" fmla="*/ 326 w 1051"/>
                    <a:gd name="T1" fmla="*/ 439 h 460"/>
                    <a:gd name="T2" fmla="*/ 230 w 1051"/>
                    <a:gd name="T3" fmla="*/ 460 h 460"/>
                    <a:gd name="T4" fmla="*/ 0 w 1051"/>
                    <a:gd name="T5" fmla="*/ 230 h 460"/>
                    <a:gd name="T6" fmla="*/ 230 w 1051"/>
                    <a:gd name="T7" fmla="*/ 0 h 460"/>
                    <a:gd name="T8" fmla="*/ 368 w 1051"/>
                    <a:gd name="T9" fmla="*/ 46 h 460"/>
                    <a:gd name="T10" fmla="*/ 460 w 1051"/>
                    <a:gd name="T11" fmla="*/ 230 h 460"/>
                    <a:gd name="T12" fmla="*/ 718 w 1051"/>
                    <a:gd name="T13" fmla="*/ 230 h 460"/>
                    <a:gd name="T14" fmla="*/ 881 w 1051"/>
                    <a:gd name="T15" fmla="*/ 64 h 460"/>
                    <a:gd name="T16" fmla="*/ 1050 w 1051"/>
                    <a:gd name="T17" fmla="*/ 227 h 460"/>
                    <a:gd name="T18" fmla="*/ 887 w 1051"/>
                    <a:gd name="T19" fmla="*/ 396 h 460"/>
                    <a:gd name="T20" fmla="*/ 720 w 1051"/>
                    <a:gd name="T21" fmla="*/ 257 h 4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051" h="460">
                      <a:moveTo>
                        <a:pt x="326" y="439"/>
                      </a:moveTo>
                      <a:cubicBezTo>
                        <a:pt x="297" y="452"/>
                        <a:pt x="264" y="460"/>
                        <a:pt x="230" y="460"/>
                      </a:cubicBezTo>
                      <a:cubicBezTo>
                        <a:pt x="103" y="460"/>
                        <a:pt x="0" y="357"/>
                        <a:pt x="0" y="230"/>
                      </a:cubicBezTo>
                      <a:cubicBezTo>
                        <a:pt x="0" y="103"/>
                        <a:pt x="103" y="0"/>
                        <a:pt x="230" y="0"/>
                      </a:cubicBezTo>
                      <a:cubicBezTo>
                        <a:pt x="280" y="0"/>
                        <a:pt x="328" y="16"/>
                        <a:pt x="368" y="46"/>
                      </a:cubicBezTo>
                      <a:cubicBezTo>
                        <a:pt x="427" y="90"/>
                        <a:pt x="460" y="157"/>
                        <a:pt x="460" y="230"/>
                      </a:cubicBezTo>
                      <a:cubicBezTo>
                        <a:pt x="718" y="230"/>
                        <a:pt x="718" y="230"/>
                        <a:pt x="718" y="230"/>
                      </a:cubicBezTo>
                      <a:cubicBezTo>
                        <a:pt x="718" y="140"/>
                        <a:pt x="790" y="65"/>
                        <a:pt x="881" y="64"/>
                      </a:cubicBezTo>
                      <a:cubicBezTo>
                        <a:pt x="973" y="62"/>
                        <a:pt x="1048" y="135"/>
                        <a:pt x="1050" y="227"/>
                      </a:cubicBezTo>
                      <a:cubicBezTo>
                        <a:pt x="1051" y="319"/>
                        <a:pt x="978" y="395"/>
                        <a:pt x="887" y="396"/>
                      </a:cubicBezTo>
                      <a:cubicBezTo>
                        <a:pt x="803" y="398"/>
                        <a:pt x="733" y="337"/>
                        <a:pt x="720" y="257"/>
                      </a:cubicBezTo>
                    </a:path>
                  </a:pathLst>
                </a:custGeom>
                <a:noFill/>
                <a:ln w="34925" cap="rnd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14042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16" name="Freeform 10">
                  <a:extLst>
                    <a:ext uri="{FF2B5EF4-FFF2-40B4-BE49-F238E27FC236}">
                      <a16:creationId xmlns:a16="http://schemas.microsoft.com/office/drawing/2014/main" id="{97127D34-E8ED-FC10-AEE0-65D21EBC75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44900" y="3602038"/>
                  <a:ext cx="223838" cy="433388"/>
                </a:xfrm>
                <a:custGeom>
                  <a:avLst/>
                  <a:gdLst>
                    <a:gd name="T0" fmla="*/ 59 w 59"/>
                    <a:gd name="T1" fmla="*/ 0 h 114"/>
                    <a:gd name="T2" fmla="*/ 0 w 59"/>
                    <a:gd name="T3" fmla="*/ 114 h 1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59" h="114">
                      <a:moveTo>
                        <a:pt x="59" y="0"/>
                      </a:moveTo>
                      <a:cubicBezTo>
                        <a:pt x="50" y="43"/>
                        <a:pt x="30" y="83"/>
                        <a:pt x="0" y="114"/>
                      </a:cubicBezTo>
                    </a:path>
                  </a:pathLst>
                </a:custGeom>
                <a:noFill/>
                <a:ln w="34925" cap="rnd">
                  <a:solidFill>
                    <a:srgbClr val="606E2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14042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Freeform 11">
                <a:extLst>
                  <a:ext uri="{FF2B5EF4-FFF2-40B4-BE49-F238E27FC236}">
                    <a16:creationId xmlns:a16="http://schemas.microsoft.com/office/drawing/2014/main" id="{CF813677-D734-0E13-4CC2-B0DFB6900F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4888" y="2698750"/>
                <a:ext cx="2944813" cy="3440113"/>
              </a:xfrm>
              <a:custGeom>
                <a:avLst/>
                <a:gdLst>
                  <a:gd name="T0" fmla="*/ 266 w 774"/>
                  <a:gd name="T1" fmla="*/ 371 h 903"/>
                  <a:gd name="T2" fmla="*/ 193 w 774"/>
                  <a:gd name="T3" fmla="*/ 386 h 903"/>
                  <a:gd name="T4" fmla="*/ 0 w 774"/>
                  <a:gd name="T5" fmla="*/ 193 h 903"/>
                  <a:gd name="T6" fmla="*/ 193 w 774"/>
                  <a:gd name="T7" fmla="*/ 0 h 903"/>
                  <a:gd name="T8" fmla="*/ 309 w 774"/>
                  <a:gd name="T9" fmla="*/ 39 h 903"/>
                  <a:gd name="T10" fmla="*/ 386 w 774"/>
                  <a:gd name="T11" fmla="*/ 193 h 903"/>
                  <a:gd name="T12" fmla="*/ 309 w 774"/>
                  <a:gd name="T13" fmla="*/ 347 h 903"/>
                  <a:gd name="T14" fmla="*/ 486 w 774"/>
                  <a:gd name="T15" fmla="*/ 583 h 903"/>
                  <a:gd name="T16" fmla="*/ 719 w 774"/>
                  <a:gd name="T17" fmla="*/ 615 h 903"/>
                  <a:gd name="T18" fmla="*/ 686 w 774"/>
                  <a:gd name="T19" fmla="*/ 848 h 903"/>
                  <a:gd name="T20" fmla="*/ 454 w 774"/>
                  <a:gd name="T21" fmla="*/ 815 h 903"/>
                  <a:gd name="T22" fmla="*/ 460 w 774"/>
                  <a:gd name="T23" fmla="*/ 607 h 9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74" h="903">
                    <a:moveTo>
                      <a:pt x="266" y="371"/>
                    </a:moveTo>
                    <a:cubicBezTo>
                      <a:pt x="243" y="381"/>
                      <a:pt x="219" y="386"/>
                      <a:pt x="193" y="386"/>
                    </a:cubicBezTo>
                    <a:cubicBezTo>
                      <a:pt x="87" y="386"/>
                      <a:pt x="0" y="299"/>
                      <a:pt x="0" y="193"/>
                    </a:cubicBezTo>
                    <a:cubicBezTo>
                      <a:pt x="0" y="87"/>
                      <a:pt x="87" y="0"/>
                      <a:pt x="193" y="0"/>
                    </a:cubicBezTo>
                    <a:cubicBezTo>
                      <a:pt x="235" y="0"/>
                      <a:pt x="275" y="14"/>
                      <a:pt x="309" y="39"/>
                    </a:cubicBezTo>
                    <a:cubicBezTo>
                      <a:pt x="358" y="76"/>
                      <a:pt x="386" y="132"/>
                      <a:pt x="386" y="193"/>
                    </a:cubicBezTo>
                    <a:cubicBezTo>
                      <a:pt x="386" y="256"/>
                      <a:pt x="355" y="312"/>
                      <a:pt x="309" y="347"/>
                    </a:cubicBezTo>
                    <a:cubicBezTo>
                      <a:pt x="309" y="347"/>
                      <a:pt x="486" y="583"/>
                      <a:pt x="486" y="583"/>
                    </a:cubicBezTo>
                    <a:cubicBezTo>
                      <a:pt x="560" y="527"/>
                      <a:pt x="664" y="542"/>
                      <a:pt x="719" y="615"/>
                    </a:cubicBezTo>
                    <a:cubicBezTo>
                      <a:pt x="774" y="689"/>
                      <a:pt x="760" y="793"/>
                      <a:pt x="686" y="848"/>
                    </a:cubicBezTo>
                    <a:cubicBezTo>
                      <a:pt x="613" y="903"/>
                      <a:pt x="509" y="889"/>
                      <a:pt x="454" y="815"/>
                    </a:cubicBezTo>
                    <a:cubicBezTo>
                      <a:pt x="406" y="752"/>
                      <a:pt x="411" y="665"/>
                      <a:pt x="460" y="607"/>
                    </a:cubicBezTo>
                  </a:path>
                </a:pathLst>
              </a:custGeom>
              <a:noFill/>
              <a:ln w="34925" cap="rnd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  <p:sp>
          <p:nvSpPr>
            <p:cNvPr id="9" name="Text Placeholder 17">
              <a:extLst>
                <a:ext uri="{FF2B5EF4-FFF2-40B4-BE49-F238E27FC236}">
                  <a16:creationId xmlns:a16="http://schemas.microsoft.com/office/drawing/2014/main" id="{25C7F8F5-5149-84AB-F268-6F4BC7815920}"/>
                </a:ext>
              </a:extLst>
            </p:cNvPr>
            <p:cNvSpPr txBox="1">
              <a:spLocks/>
            </p:cNvSpPr>
            <p:nvPr/>
          </p:nvSpPr>
          <p:spPr>
            <a:xfrm>
              <a:off x="4942670" y="1516936"/>
              <a:ext cx="590844" cy="4325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kumimoji="0" lang="en-US" sz="2000" b="1" i="0" u="none" strike="noStrike" kern="1200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0" lang="en-US" sz="2400" b="1" i="0" u="none" strike="noStrike" kern="1200" cap="none" normalizeH="0" baseline="0" dirty="0" smtClean="0">
                  <a:ln>
                    <a:noFill/>
                  </a:ln>
                  <a:solidFill>
                    <a:srgbClr val="FE2635"/>
                  </a:solidFill>
                  <a:effectLst/>
                  <a:latin typeface="Open Sans" panose="020B0606030504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0" lang="en-US" sz="2400" b="1" i="0" u="none" strike="noStrike" kern="1200" cap="none" normalizeH="0" baseline="0" dirty="0" smtClean="0">
                  <a:ln>
                    <a:noFill/>
                  </a:ln>
                  <a:solidFill>
                    <a:srgbClr val="FE2635"/>
                  </a:solidFill>
                  <a:effectLst/>
                  <a:latin typeface="Open Sans" panose="020B0606030504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0" lang="en-US" sz="2400" b="1" i="0" u="none" strike="noStrike" kern="1200" cap="none" normalizeH="0" baseline="0" dirty="0" smtClean="0">
                  <a:ln>
                    <a:noFill/>
                  </a:ln>
                  <a:solidFill>
                    <a:srgbClr val="FE2635"/>
                  </a:solidFill>
                  <a:effectLst/>
                  <a:latin typeface="Open Sans" panose="020B0606030504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0" lang="ru-RU" sz="2400" b="1" i="0" u="none" strike="noStrike" kern="1200" cap="none" normalizeH="0" baseline="0" dirty="0">
                  <a:ln>
                    <a:noFill/>
                  </a:ln>
                  <a:solidFill>
                    <a:srgbClr val="FE2635"/>
                  </a:solidFill>
                  <a:effectLst/>
                  <a:latin typeface="Open Sans" panose="020B0606030504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>
                  <a:latin typeface="Roboto" panose="02000000000000000000" pitchFamily="2" charset="0"/>
                  <a:ea typeface="Roboto" panose="02000000000000000000" pitchFamily="2" charset="0"/>
                </a:rPr>
                <a:t>1</a:t>
              </a:r>
            </a:p>
          </p:txBody>
        </p:sp>
        <p:sp>
          <p:nvSpPr>
            <p:cNvPr id="10" name="Text Placeholder 17">
              <a:extLst>
                <a:ext uri="{FF2B5EF4-FFF2-40B4-BE49-F238E27FC236}">
                  <a16:creationId xmlns:a16="http://schemas.microsoft.com/office/drawing/2014/main" id="{710ABA9E-26F9-09D8-6DF8-77B97E26957B}"/>
                </a:ext>
              </a:extLst>
            </p:cNvPr>
            <p:cNvSpPr txBox="1">
              <a:spLocks/>
            </p:cNvSpPr>
            <p:nvPr/>
          </p:nvSpPr>
          <p:spPr>
            <a:xfrm>
              <a:off x="5966337" y="3523099"/>
              <a:ext cx="590844" cy="4325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kumimoji="0" lang="en-US" sz="2000" b="1" i="0" u="none" strike="noStrike" kern="1200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0" lang="en-US" sz="2400" b="1" i="0" u="none" strike="noStrike" kern="1200" cap="none" normalizeH="0" baseline="0" dirty="0" smtClean="0">
                  <a:ln>
                    <a:noFill/>
                  </a:ln>
                  <a:solidFill>
                    <a:srgbClr val="FE2635"/>
                  </a:solidFill>
                  <a:effectLst/>
                  <a:latin typeface="Open Sans" panose="020B0606030504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0" lang="en-US" sz="2400" b="1" i="0" u="none" strike="noStrike" kern="1200" cap="none" normalizeH="0" baseline="0" dirty="0" smtClean="0">
                  <a:ln>
                    <a:noFill/>
                  </a:ln>
                  <a:solidFill>
                    <a:srgbClr val="FE2635"/>
                  </a:solidFill>
                  <a:effectLst/>
                  <a:latin typeface="Open Sans" panose="020B0606030504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0" lang="en-US" sz="2400" b="1" i="0" u="none" strike="noStrike" kern="1200" cap="none" normalizeH="0" baseline="0" dirty="0" smtClean="0">
                  <a:ln>
                    <a:noFill/>
                  </a:ln>
                  <a:solidFill>
                    <a:srgbClr val="FE2635"/>
                  </a:solidFill>
                  <a:effectLst/>
                  <a:latin typeface="Open Sans" panose="020B0606030504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0" lang="ru-RU" sz="2400" b="1" i="0" u="none" strike="noStrike" kern="1200" cap="none" normalizeH="0" baseline="0" dirty="0">
                  <a:ln>
                    <a:noFill/>
                  </a:ln>
                  <a:solidFill>
                    <a:srgbClr val="FE2635"/>
                  </a:solidFill>
                  <a:effectLst/>
                  <a:latin typeface="Open Sans" panose="020B0606030504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>
                  <a:latin typeface="Roboto" panose="02000000000000000000" pitchFamily="2" charset="0"/>
                  <a:ea typeface="Roboto" panose="02000000000000000000" pitchFamily="2" charset="0"/>
                </a:rPr>
                <a:t>2</a:t>
              </a:r>
            </a:p>
          </p:txBody>
        </p:sp>
        <p:sp>
          <p:nvSpPr>
            <p:cNvPr id="11" name="Text Placeholder 17">
              <a:extLst>
                <a:ext uri="{FF2B5EF4-FFF2-40B4-BE49-F238E27FC236}">
                  <a16:creationId xmlns:a16="http://schemas.microsoft.com/office/drawing/2014/main" id="{5BBB566E-2C9D-BD1D-7EEA-8ABED59B0EE3}"/>
                </a:ext>
              </a:extLst>
            </p:cNvPr>
            <p:cNvSpPr txBox="1">
              <a:spLocks/>
            </p:cNvSpPr>
            <p:nvPr/>
          </p:nvSpPr>
          <p:spPr>
            <a:xfrm>
              <a:off x="4942670" y="5522454"/>
              <a:ext cx="590844" cy="4325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kumimoji="0" lang="en-US" sz="2000" b="1" i="0" u="none" strike="noStrike" kern="1200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0" lang="en-US" sz="2400" b="1" i="0" u="none" strike="noStrike" kern="1200" cap="none" normalizeH="0" baseline="0" dirty="0" smtClean="0">
                  <a:ln>
                    <a:noFill/>
                  </a:ln>
                  <a:solidFill>
                    <a:srgbClr val="FE2635"/>
                  </a:solidFill>
                  <a:effectLst/>
                  <a:latin typeface="Open Sans" panose="020B0606030504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0" lang="en-US" sz="2400" b="1" i="0" u="none" strike="noStrike" kern="1200" cap="none" normalizeH="0" baseline="0" dirty="0" smtClean="0">
                  <a:ln>
                    <a:noFill/>
                  </a:ln>
                  <a:solidFill>
                    <a:srgbClr val="FE2635"/>
                  </a:solidFill>
                  <a:effectLst/>
                  <a:latin typeface="Open Sans" panose="020B0606030504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0" lang="en-US" sz="2400" b="1" i="0" u="none" strike="noStrike" kern="1200" cap="none" normalizeH="0" baseline="0" dirty="0" smtClean="0">
                  <a:ln>
                    <a:noFill/>
                  </a:ln>
                  <a:solidFill>
                    <a:srgbClr val="FE2635"/>
                  </a:solidFill>
                  <a:effectLst/>
                  <a:latin typeface="Open Sans" panose="020B0606030504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0" lang="ru-RU" sz="2400" b="1" i="0" u="none" strike="noStrike" kern="1200" cap="none" normalizeH="0" baseline="0" dirty="0">
                  <a:ln>
                    <a:noFill/>
                  </a:ln>
                  <a:solidFill>
                    <a:srgbClr val="FE2635"/>
                  </a:solidFill>
                  <a:effectLst/>
                  <a:latin typeface="Open Sans" panose="020B0606030504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>
                  <a:latin typeface="Roboto" panose="02000000000000000000" pitchFamily="2" charset="0"/>
                  <a:ea typeface="Roboto" panose="02000000000000000000" pitchFamily="2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04346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59EBD-E7D5-EA88-7CE6-C5B96D5E7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23931"/>
          </a:xfrm>
        </p:spPr>
        <p:txBody>
          <a:bodyPr>
            <a:normAutofit fontScale="90000"/>
          </a:bodyPr>
          <a:lstStyle/>
          <a:p>
            <a:r>
              <a:rPr lang="en-US"/>
              <a:t>Component 3: Promote policies and standards to advance the interoperability of data and tools (inclusive, consultative processes)(global funding)</a:t>
            </a:r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5F0AC28-3436-794F-94EB-D705ECA430A1}"/>
              </a:ext>
            </a:extLst>
          </p:cNvPr>
          <p:cNvGrpSpPr/>
          <p:nvPr/>
        </p:nvGrpSpPr>
        <p:grpSpPr>
          <a:xfrm>
            <a:off x="296978" y="2601873"/>
            <a:ext cx="11544855" cy="2649510"/>
            <a:chOff x="381673" y="1722591"/>
            <a:chExt cx="11544855" cy="269209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DC853A9-D850-FEF1-6B3B-ECF03B4BC5C4}"/>
                </a:ext>
              </a:extLst>
            </p:cNvPr>
            <p:cNvSpPr/>
            <p:nvPr/>
          </p:nvSpPr>
          <p:spPr>
            <a:xfrm>
              <a:off x="381673" y="3146322"/>
              <a:ext cx="2204211" cy="126836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E870A18-60F7-000D-5CDA-EB6371A9513C}"/>
                </a:ext>
              </a:extLst>
            </p:cNvPr>
            <p:cNvSpPr/>
            <p:nvPr/>
          </p:nvSpPr>
          <p:spPr>
            <a:xfrm>
              <a:off x="2716834" y="1725560"/>
              <a:ext cx="2204211" cy="126836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AC5C206-1739-FAEF-A8B9-656BA3E9DFA0}"/>
                </a:ext>
              </a:extLst>
            </p:cNvPr>
            <p:cNvSpPr/>
            <p:nvPr/>
          </p:nvSpPr>
          <p:spPr>
            <a:xfrm>
              <a:off x="2716834" y="3146322"/>
              <a:ext cx="2204211" cy="126836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DA62CA7-DF3D-9D4C-22EB-3B0A1EE27D20}"/>
                </a:ext>
              </a:extLst>
            </p:cNvPr>
            <p:cNvSpPr/>
            <p:nvPr/>
          </p:nvSpPr>
          <p:spPr>
            <a:xfrm>
              <a:off x="5051995" y="1725561"/>
              <a:ext cx="2204211" cy="126836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A1EDB74-E2BA-2243-9C42-4E2C6948BF9E}"/>
                </a:ext>
              </a:extLst>
            </p:cNvPr>
            <p:cNvSpPr/>
            <p:nvPr/>
          </p:nvSpPr>
          <p:spPr>
            <a:xfrm>
              <a:off x="5051995" y="3146322"/>
              <a:ext cx="2204211" cy="126836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F1E57F9-3E10-CD87-9322-A5147926FC87}"/>
                </a:ext>
              </a:extLst>
            </p:cNvPr>
            <p:cNvSpPr/>
            <p:nvPr/>
          </p:nvSpPr>
          <p:spPr>
            <a:xfrm>
              <a:off x="7387156" y="1725560"/>
              <a:ext cx="2204211" cy="126836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BBAECE7-A05D-63CD-EB99-1D4DFDDD23CD}"/>
                </a:ext>
              </a:extLst>
            </p:cNvPr>
            <p:cNvSpPr/>
            <p:nvPr/>
          </p:nvSpPr>
          <p:spPr>
            <a:xfrm>
              <a:off x="7387156" y="3146322"/>
              <a:ext cx="2204211" cy="126836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BBA715C-DC5B-723A-4293-18645FBD50B2}"/>
                </a:ext>
              </a:extLst>
            </p:cNvPr>
            <p:cNvSpPr/>
            <p:nvPr/>
          </p:nvSpPr>
          <p:spPr>
            <a:xfrm>
              <a:off x="9722317" y="1725560"/>
              <a:ext cx="2204211" cy="126836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B96BFE4-98EE-1952-8558-EEC121C4C128}"/>
                </a:ext>
              </a:extLst>
            </p:cNvPr>
            <p:cNvSpPr/>
            <p:nvPr/>
          </p:nvSpPr>
          <p:spPr>
            <a:xfrm>
              <a:off x="9722317" y="3146322"/>
              <a:ext cx="2204211" cy="126836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FE6D3F7-4073-EFC5-E4D2-9EBD57E4513E}"/>
                </a:ext>
              </a:extLst>
            </p:cNvPr>
            <p:cNvSpPr/>
            <p:nvPr/>
          </p:nvSpPr>
          <p:spPr>
            <a:xfrm>
              <a:off x="9796950" y="3422187"/>
              <a:ext cx="2054943" cy="6567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>
                  <a:solidFill>
                    <a:schemeClr val="bg1"/>
                  </a:solidFill>
                  <a:ea typeface="Roboto" panose="02000000000000000000" pitchFamily="2" charset="0"/>
                </a:rPr>
                <a:t>Sustainable Financing</a:t>
              </a: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33EC3F6-1CCA-533E-0921-135B77C36522}"/>
                </a:ext>
              </a:extLst>
            </p:cNvPr>
            <p:cNvGrpSpPr/>
            <p:nvPr/>
          </p:nvGrpSpPr>
          <p:grpSpPr>
            <a:xfrm>
              <a:off x="434862" y="1722591"/>
              <a:ext cx="2204211" cy="1268361"/>
              <a:chOff x="434862" y="1722591"/>
              <a:chExt cx="2204211" cy="1268361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CB8E076-17D8-BD3A-8ECB-B6B9B0E326CD}"/>
                  </a:ext>
                </a:extLst>
              </p:cNvPr>
              <p:cNvSpPr/>
              <p:nvPr/>
            </p:nvSpPr>
            <p:spPr>
              <a:xfrm>
                <a:off x="434862" y="1722591"/>
                <a:ext cx="2204211" cy="1268361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AB793D6-0CAD-7812-55E5-6559223AFFE1}"/>
                  </a:ext>
                </a:extLst>
              </p:cNvPr>
              <p:cNvSpPr/>
              <p:nvPr/>
            </p:nvSpPr>
            <p:spPr>
              <a:xfrm>
                <a:off x="544981" y="2036574"/>
                <a:ext cx="1877594" cy="656718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>
                    <a:solidFill>
                      <a:schemeClr val="bg1"/>
                    </a:solidFill>
                    <a:ea typeface="Roboto" panose="02000000000000000000" pitchFamily="2" charset="0"/>
                  </a:rPr>
                  <a:t>Aligned taxonomies</a:t>
                </a:r>
              </a:p>
            </p:txBody>
          </p:sp>
        </p:grp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B6BA448-8ED9-05BD-8520-15B595B2B2BC}"/>
                </a:ext>
              </a:extLst>
            </p:cNvPr>
            <p:cNvSpPr/>
            <p:nvPr/>
          </p:nvSpPr>
          <p:spPr>
            <a:xfrm>
              <a:off x="2935782" y="2023311"/>
              <a:ext cx="1696187" cy="6567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>
                  <a:solidFill>
                    <a:schemeClr val="bg1"/>
                  </a:solidFill>
                  <a:ea typeface="Roboto" panose="02000000000000000000" pitchFamily="2" charset="0"/>
                </a:rPr>
                <a:t>Temporally aligned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0A98D09-3364-D9C0-B77B-3824B7C815D6}"/>
                </a:ext>
              </a:extLst>
            </p:cNvPr>
            <p:cNvSpPr/>
            <p:nvPr/>
          </p:nvSpPr>
          <p:spPr>
            <a:xfrm>
              <a:off x="10006858" y="2186090"/>
              <a:ext cx="1635127" cy="37526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solidFill>
                    <a:schemeClr val="bg1"/>
                  </a:solidFill>
                  <a:ea typeface="Roboto" panose="02000000000000000000" pitchFamily="2" charset="0"/>
                </a:rPr>
                <a:t>Interoperability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C666B83-16E0-263E-9729-1FC630959302}"/>
                </a:ext>
              </a:extLst>
            </p:cNvPr>
            <p:cNvSpPr/>
            <p:nvPr/>
          </p:nvSpPr>
          <p:spPr>
            <a:xfrm>
              <a:off x="7576687" y="2177299"/>
              <a:ext cx="1795905" cy="3752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>
                  <a:solidFill>
                    <a:schemeClr val="bg1"/>
                  </a:solidFill>
                  <a:ea typeface="Roboto" panose="02000000000000000000" pitchFamily="2" charset="0"/>
                </a:rPr>
                <a:t>Traceability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42861EB-5911-0B13-8641-0142FF19D0D6}"/>
                </a:ext>
              </a:extLst>
            </p:cNvPr>
            <p:cNvSpPr/>
            <p:nvPr/>
          </p:nvSpPr>
          <p:spPr>
            <a:xfrm>
              <a:off x="2668916" y="3505441"/>
              <a:ext cx="2204211" cy="3752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>
                  <a:solidFill>
                    <a:schemeClr val="bg1"/>
                  </a:solidFill>
                  <a:ea typeface="Roboto" panose="02000000000000000000" pitchFamily="2" charset="0"/>
                </a:rPr>
                <a:t>Automation and APIs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DA7A7CD-9F23-B0F0-27CC-D0E28253F330}"/>
                </a:ext>
              </a:extLst>
            </p:cNvPr>
            <p:cNvSpPr/>
            <p:nvPr/>
          </p:nvSpPr>
          <p:spPr>
            <a:xfrm>
              <a:off x="544981" y="3452142"/>
              <a:ext cx="1762511" cy="6567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>
                  <a:solidFill>
                    <a:schemeClr val="bg1"/>
                  </a:solidFill>
                  <a:ea typeface="Roboto" panose="02000000000000000000" pitchFamily="2" charset="0"/>
                </a:rPr>
                <a:t>Data-sharing Policies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B9933B7-CA7A-8176-4CBE-3FA5B011ADDD}"/>
                </a:ext>
              </a:extLst>
            </p:cNvPr>
            <p:cNvSpPr/>
            <p:nvPr/>
          </p:nvSpPr>
          <p:spPr>
            <a:xfrm>
              <a:off x="5221479" y="2049924"/>
              <a:ext cx="1865242" cy="6567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>
                  <a:solidFill>
                    <a:schemeClr val="bg1"/>
                  </a:solidFill>
                  <a:ea typeface="Roboto" panose="02000000000000000000" pitchFamily="2" charset="0"/>
                </a:rPr>
                <a:t>Ontologically linked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70FE030-55B3-0797-7623-379E9905F584}"/>
                </a:ext>
              </a:extLst>
            </p:cNvPr>
            <p:cNvSpPr/>
            <p:nvPr/>
          </p:nvSpPr>
          <p:spPr>
            <a:xfrm>
              <a:off x="5326592" y="3452142"/>
              <a:ext cx="1586196" cy="6567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>
                  <a:solidFill>
                    <a:schemeClr val="bg1"/>
                  </a:solidFill>
                  <a:ea typeface="Roboto" panose="02000000000000000000" pitchFamily="2" charset="0"/>
                </a:rPr>
                <a:t>Decision grade data 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D9E4FD6-1E30-B7B8-467D-908A9D4B06C0}"/>
                </a:ext>
              </a:extLst>
            </p:cNvPr>
            <p:cNvSpPr/>
            <p:nvPr/>
          </p:nvSpPr>
          <p:spPr>
            <a:xfrm>
              <a:off x="7530803" y="3422188"/>
              <a:ext cx="2022540" cy="6567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>
                  <a:solidFill>
                    <a:schemeClr val="bg1"/>
                  </a:solidFill>
                  <a:ea typeface="Roboto" panose="02000000000000000000" pitchFamily="2" charset="0"/>
                </a:rPr>
                <a:t>Fit for Purpose Licensing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02171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A0BEB84-2BE2-FC58-C4A1-C6D73C3514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4500213"/>
              </p:ext>
            </p:extLst>
          </p:nvPr>
        </p:nvGraphicFramePr>
        <p:xfrm>
          <a:off x="1019175" y="2186940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5C1F1905-480A-0162-7A35-DAD3F201DA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88121" y="3015015"/>
            <a:ext cx="621846" cy="47552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A3CA4B3-6D75-64D8-07B8-1C607E0FC3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47310" y="2588538"/>
            <a:ext cx="621846" cy="4755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4E2792E-A830-6129-A34F-9A4784B2EA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89590" y="4148534"/>
            <a:ext cx="621846" cy="47552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2AB3665-7324-3483-BC83-989684E5C3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67749" y="4104158"/>
            <a:ext cx="621846" cy="47552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17FEC0F-47DC-041C-DD9D-CDB3B2892D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02510" y="3560865"/>
            <a:ext cx="621846" cy="47552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9584D1F-77B7-FE68-440B-1E1901E129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85992" y="3392754"/>
            <a:ext cx="621846" cy="47552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EB5B8BC-3FD4-7AE5-F63E-9907EBB0F6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92266" y="2828112"/>
            <a:ext cx="621846" cy="475529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B95B8C97-1162-F4E2-610C-A156A6189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/>
              <a:t>Collective efforts on national capacity development and data governance (connecting components 1 – 3)(countries / donors opt-in)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8783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6DB44-DCD1-BC97-2022-DD2BD82D9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148" y="365125"/>
            <a:ext cx="10858892" cy="1325563"/>
          </a:xfrm>
        </p:spPr>
        <p:txBody>
          <a:bodyPr>
            <a:normAutofit fontScale="90000"/>
          </a:bodyPr>
          <a:lstStyle/>
          <a:p>
            <a:r>
              <a:rPr lang="en-US"/>
              <a:t>Component 4: Create a Biodiversity Knowledge Bank (global service to support national efforts)(global funding)</a:t>
            </a:r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3857A28-B445-D414-7D3A-DFB53BE3FFD9}"/>
              </a:ext>
            </a:extLst>
          </p:cNvPr>
          <p:cNvGrpSpPr/>
          <p:nvPr/>
        </p:nvGrpSpPr>
        <p:grpSpPr>
          <a:xfrm>
            <a:off x="794628" y="1940721"/>
            <a:ext cx="10602744" cy="4642959"/>
            <a:chOff x="794628" y="1583371"/>
            <a:chExt cx="10602744" cy="430942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21C6962-4B93-CDB8-DE94-19E6D851B269}"/>
                </a:ext>
              </a:extLst>
            </p:cNvPr>
            <p:cNvSpPr/>
            <p:nvPr/>
          </p:nvSpPr>
          <p:spPr>
            <a:xfrm>
              <a:off x="1111046" y="2493377"/>
              <a:ext cx="10286326" cy="3399423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197351A-64C8-60C0-F840-6823D5771497}"/>
                </a:ext>
              </a:extLst>
            </p:cNvPr>
            <p:cNvSpPr/>
            <p:nvPr/>
          </p:nvSpPr>
          <p:spPr>
            <a:xfrm>
              <a:off x="1111045" y="1583371"/>
              <a:ext cx="10286325" cy="717377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DF98E82-EE98-87C0-EDA2-A19E62A271FE}"/>
                </a:ext>
              </a:extLst>
            </p:cNvPr>
            <p:cNvGrpSpPr/>
            <p:nvPr/>
          </p:nvGrpSpPr>
          <p:grpSpPr>
            <a:xfrm>
              <a:off x="794628" y="1677346"/>
              <a:ext cx="10052534" cy="1513375"/>
              <a:chOff x="1228725" y="1735138"/>
              <a:chExt cx="10052534" cy="1513375"/>
            </a:xfrm>
          </p:grpSpPr>
          <p:sp>
            <p:nvSpPr>
              <p:cNvPr id="8" name="Oval 14">
                <a:extLst>
                  <a:ext uri="{FF2B5EF4-FFF2-40B4-BE49-F238E27FC236}">
                    <a16:creationId xmlns:a16="http://schemas.microsoft.com/office/drawing/2014/main" id="{EDB9F530-DC4E-DB17-C386-3BF1CF8DFB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28725" y="1735138"/>
                <a:ext cx="548640" cy="54864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ru-RU" sz="2000" b="1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  <p:sp>
            <p:nvSpPr>
              <p:cNvPr id="9" name="Oval 16">
                <a:extLst>
                  <a:ext uri="{FF2B5EF4-FFF2-40B4-BE49-F238E27FC236}">
                    <a16:creationId xmlns:a16="http://schemas.microsoft.com/office/drawing/2014/main" id="{E0B1130B-AC02-5D97-DE1A-33002B2BEB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28725" y="2699873"/>
                <a:ext cx="548640" cy="54864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ru-RU" sz="2000" b="1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A355802-7071-B974-7C07-7C5B3BBD08A3}"/>
                  </a:ext>
                </a:extLst>
              </p:cNvPr>
              <p:cNvSpPr/>
              <p:nvPr/>
            </p:nvSpPr>
            <p:spPr>
              <a:xfrm>
                <a:off x="1895100" y="1809403"/>
                <a:ext cx="9386159" cy="4154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2100">
                    <a:solidFill>
                      <a:prstClr val="black"/>
                    </a:solidFill>
                    <a:ea typeface="Roboto" panose="02000000000000000000" pitchFamily="2" charset="0"/>
                  </a:rPr>
                  <a:t>UNEP-WCMC in collaboration with</a:t>
                </a:r>
                <a:r>
                  <a:rPr kumimoji="0" lang="en-GB" sz="210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Roboto" panose="02000000000000000000" pitchFamily="2" charset="0"/>
                    <a:cs typeface="+mn-cs"/>
                  </a:rPr>
                  <a:t> FAO, UNDP, UNEP, UNSD and the CBD Secretariat </a:t>
                </a:r>
              </a:p>
            </p:txBody>
          </p:sp>
        </p:grp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727D6024-F8C2-1D88-E915-B0B3B85CD8D4}"/>
              </a:ext>
            </a:extLst>
          </p:cNvPr>
          <p:cNvSpPr txBox="1">
            <a:spLocks/>
          </p:cNvSpPr>
          <p:nvPr/>
        </p:nvSpPr>
        <p:spPr>
          <a:xfrm>
            <a:off x="1248508" y="2984353"/>
            <a:ext cx="10148862" cy="361674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Roboto Regular"/>
                <a:ea typeface="+mj-ea"/>
                <a:cs typeface="Roboto Regular"/>
              </a:defRPr>
            </a:lvl1pPr>
          </a:lstStyle>
          <a:p>
            <a:pPr marL="285115" marR="0" lvl="0" indent="-285750" algn="l" defTabSz="4571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7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Roboto"/>
              </a:rPr>
              <a:t>A </a:t>
            </a:r>
            <a:r>
              <a:rPr lang="en-US" sz="1700">
                <a:latin typeface="+mn-lt"/>
                <a:ea typeface="Roboto"/>
              </a:rPr>
              <a:t>support </a:t>
            </a:r>
            <a:r>
              <a:rPr kumimoji="0" lang="en-US" sz="17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Roboto"/>
              </a:rPr>
              <a:t>service complementing and connecting existing resources and initiatives (e.g</a:t>
            </a:r>
            <a:r>
              <a:rPr lang="en-US" sz="1700">
                <a:latin typeface="+mn-lt"/>
                <a:ea typeface="Roboto"/>
              </a:rPr>
              <a:t>.,</a:t>
            </a:r>
            <a:r>
              <a:rPr kumimoji="0" lang="en-US" sz="17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Roboto"/>
              </a:rPr>
              <a:t> </a:t>
            </a:r>
            <a:r>
              <a:rPr lang="en-US" sz="1700">
                <a:latin typeface="+mn-lt"/>
                <a:ea typeface="Roboto"/>
              </a:rPr>
              <a:t>NBSAP Accelerator)</a:t>
            </a:r>
            <a:endParaRPr lang="en-US"/>
          </a:p>
          <a:p>
            <a:pPr marL="285115" marR="0" lvl="0" indent="-285750" algn="l" defTabSz="4571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lang="en-US" sz="1700">
              <a:solidFill>
                <a:prstClr val="black"/>
              </a:solidFill>
              <a:latin typeface="+mn-lt"/>
              <a:ea typeface="Roboto" panose="02000000000000000000" pitchFamily="2" charset="0"/>
            </a:endParaRPr>
          </a:p>
          <a:p>
            <a:pPr marL="285115" indent="-285750" defTabSz="457136"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r>
              <a:rPr kumimoji="0" lang="en-US" sz="17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Roboto"/>
              </a:rPr>
              <a:t>Organizes resources (tagged) by step in policy cycle (e.g., guidance), by GBF target (e.g., methodologies) and by country and region (e.g., policies and legal frameworks)</a:t>
            </a:r>
            <a:r>
              <a:rPr lang="en-US" sz="1700">
                <a:latin typeface="+mn-lt"/>
                <a:ea typeface="Roboto"/>
              </a:rPr>
              <a:t> </a:t>
            </a:r>
          </a:p>
          <a:p>
            <a:pPr defTabSz="457136">
              <a:spcBef>
                <a:spcPts val="0"/>
              </a:spcBef>
              <a:defRPr/>
            </a:pPr>
            <a:endParaRPr lang="en-US" sz="1700">
              <a:solidFill>
                <a:prstClr val="black"/>
              </a:solidFill>
              <a:latin typeface="+mn-lt"/>
              <a:ea typeface="Roboto" panose="02000000000000000000" pitchFamily="2" charset="0"/>
            </a:endParaRPr>
          </a:p>
          <a:p>
            <a:pPr marL="285115" marR="0" lvl="0" indent="-285750" algn="l" defTabSz="4571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7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Roboto"/>
              </a:rPr>
              <a:t>Gives visibility to regional and national resources to mainstream biodiversity</a:t>
            </a:r>
            <a:endParaRPr lang="en-US" sz="17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+mn-lt"/>
              <a:ea typeface="Roboto"/>
            </a:endParaRPr>
          </a:p>
          <a:p>
            <a:pPr marL="285115" marR="0" lvl="0" indent="-285750" algn="l" defTabSz="4571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lang="en-US" sz="1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Roboto" panose="02000000000000000000" pitchFamily="2" charset="0"/>
            </a:endParaRPr>
          </a:p>
          <a:p>
            <a:pPr marL="285115" marR="0" lvl="0" indent="-285750" algn="l" defTabSz="4571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sz="1700">
                <a:latin typeface="+mn-lt"/>
                <a:ea typeface="Roboto"/>
              </a:rPr>
              <a:t>Identifies emerging needs and highlights funding opportunities to potential funders</a:t>
            </a:r>
            <a:endParaRPr lang="en-US" sz="17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+mn-lt"/>
              <a:ea typeface="Roboto"/>
            </a:endParaRPr>
          </a:p>
          <a:p>
            <a:pPr marL="285115" marR="0" lvl="0" indent="-285750" algn="l" defTabSz="4571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lang="en-US" sz="1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Roboto" panose="02000000000000000000" pitchFamily="2" charset="0"/>
            </a:endParaRPr>
          </a:p>
          <a:p>
            <a:pPr marL="285115" marR="0" lvl="0" indent="-285750" algn="l" defTabSz="4571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sz="1700">
                <a:latin typeface="+mn-lt"/>
                <a:ea typeface="Roboto"/>
              </a:rPr>
              <a:t>Directs users to existing resources, knowledge, initiatives and expertise (e.g., resources generated by the Biodiversity Indicators Partnership)</a:t>
            </a:r>
          </a:p>
          <a:p>
            <a:pPr marL="285115" marR="0" lvl="0" indent="-285750" algn="l" defTabSz="4571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lang="en-US" sz="1700">
              <a:solidFill>
                <a:prstClr val="black"/>
              </a:solidFill>
              <a:latin typeface="+mn-lt"/>
              <a:ea typeface="Roboto" panose="02000000000000000000" pitchFamily="2" charset="0"/>
            </a:endParaRPr>
          </a:p>
          <a:p>
            <a:pPr marL="285115" indent="-285750" defTabSz="457136"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r>
              <a:rPr lang="en-US" sz="1700">
                <a:latin typeface="+mn-lt"/>
                <a:ea typeface="Roboto"/>
              </a:rPr>
              <a:t>Support preparations for meetings of the CBD and other MEA processes (e.g., support to indicator AHTEG) </a:t>
            </a:r>
            <a:endParaRPr lang="en-US" sz="1700">
              <a:latin typeface="+mn-lt"/>
              <a:ea typeface="Roboto" panose="02000000000000000000" pitchFamily="2" charset="0"/>
            </a:endParaRPr>
          </a:p>
          <a:p>
            <a:pPr marR="0" lvl="0" algn="l" defTabSz="4571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/>
              <a:ea typeface="Roboto" panose="02000000000000000000" pitchFamily="2" charset="0"/>
            </a:endParaRPr>
          </a:p>
          <a:p>
            <a:pPr marL="285115" marR="0" lvl="0" indent="-285750" algn="l" defTabSz="4571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marR="0" lvl="0" indent="0" algn="l" defTabSz="4571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/>
              <a:ea typeface="Roboto" panose="02000000000000000000" pitchFamily="2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/>
              <a:ea typeface="+mj-ea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/>
              <a:ea typeface="+mj-ea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/>
              <a:ea typeface="Roboto Black" panose="02000000000000000000" pitchFamily="2" charset="0"/>
              <a:cs typeface="Roboto Black"/>
            </a:endParaRPr>
          </a:p>
        </p:txBody>
      </p:sp>
    </p:spTree>
    <p:extLst>
      <p:ext uri="{BB962C8B-B14F-4D97-AF65-F5344CB8AC3E}">
        <p14:creationId xmlns:p14="http://schemas.microsoft.com/office/powerpoint/2010/main" val="438685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rrow: Right 5">
            <a:extLst>
              <a:ext uri="{FF2B5EF4-FFF2-40B4-BE49-F238E27FC236}">
                <a16:creationId xmlns:a16="http://schemas.microsoft.com/office/drawing/2014/main" id="{747B3B63-EECF-0180-155B-A64F270AF98F}"/>
              </a:ext>
            </a:extLst>
          </p:cNvPr>
          <p:cNvSpPr/>
          <p:nvPr/>
        </p:nvSpPr>
        <p:spPr>
          <a:xfrm>
            <a:off x="346691" y="940194"/>
            <a:ext cx="11529870" cy="819986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Continuing national implementation over time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006266E-EB24-5215-DA0E-2A1463BEEAC2}"/>
              </a:ext>
            </a:extLst>
          </p:cNvPr>
          <p:cNvGrpSpPr/>
          <p:nvPr/>
        </p:nvGrpSpPr>
        <p:grpSpPr>
          <a:xfrm>
            <a:off x="357430" y="2113033"/>
            <a:ext cx="1483773" cy="1152000"/>
            <a:chOff x="346690" y="1328215"/>
            <a:chExt cx="1483773" cy="1152000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251D8FC9-FCCC-667D-5410-BD6889F34F4A}"/>
                </a:ext>
              </a:extLst>
            </p:cNvPr>
            <p:cNvCxnSpPr>
              <a:cxnSpLocks/>
            </p:cNvCxnSpPr>
            <p:nvPr/>
          </p:nvCxnSpPr>
          <p:spPr>
            <a:xfrm>
              <a:off x="1366581" y="1914745"/>
              <a:ext cx="463882" cy="0"/>
            </a:xfrm>
            <a:prstGeom prst="straightConnector1">
              <a:avLst/>
            </a:prstGeom>
            <a:ln w="114300">
              <a:solidFill>
                <a:schemeClr val="accent2"/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61C75265-0F6E-2635-E39B-419DD9B1F485}"/>
                </a:ext>
              </a:extLst>
            </p:cNvPr>
            <p:cNvSpPr/>
            <p:nvPr/>
          </p:nvSpPr>
          <p:spPr>
            <a:xfrm>
              <a:off x="346690" y="1328215"/>
              <a:ext cx="1044000" cy="115200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Kunming-Montreal biodiversity package</a:t>
              </a:r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6C8C60E-8A51-E994-C4AD-10B3755156A8}"/>
              </a:ext>
            </a:extLst>
          </p:cNvPr>
          <p:cNvSpPr/>
          <p:nvPr/>
        </p:nvSpPr>
        <p:spPr>
          <a:xfrm>
            <a:off x="258032" y="4557807"/>
            <a:ext cx="1249200" cy="594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sm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National actions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438C6CA-2355-1B8E-BDCE-084A4890AAEB}"/>
              </a:ext>
            </a:extLst>
          </p:cNvPr>
          <p:cNvSpPr/>
          <p:nvPr/>
        </p:nvSpPr>
        <p:spPr>
          <a:xfrm>
            <a:off x="10949495" y="5457043"/>
            <a:ext cx="1044000" cy="1152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Post-2030 updates to global biodiversity framework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FAA163C-0FFF-0D76-33B3-F4BF50E6579C}"/>
              </a:ext>
            </a:extLst>
          </p:cNvPr>
          <p:cNvGrpSpPr/>
          <p:nvPr/>
        </p:nvGrpSpPr>
        <p:grpSpPr>
          <a:xfrm>
            <a:off x="1833906" y="1553571"/>
            <a:ext cx="2328199" cy="2347206"/>
            <a:chOff x="1833906" y="987964"/>
            <a:chExt cx="2328199" cy="2347206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52AC2C4-9F45-729A-A5F5-B76488861620}"/>
                </a:ext>
              </a:extLst>
            </p:cNvPr>
            <p:cNvGrpSpPr/>
            <p:nvPr/>
          </p:nvGrpSpPr>
          <p:grpSpPr>
            <a:xfrm>
              <a:off x="1833906" y="987964"/>
              <a:ext cx="2328199" cy="1877239"/>
              <a:chOff x="1833906" y="872355"/>
              <a:chExt cx="2328199" cy="1734206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4C12DFF9-C615-7958-5900-1C52210F137B}"/>
                  </a:ext>
                </a:extLst>
              </p:cNvPr>
              <p:cNvSpPr/>
              <p:nvPr/>
            </p:nvSpPr>
            <p:spPr>
              <a:xfrm>
                <a:off x="1833906" y="1276508"/>
                <a:ext cx="2328199" cy="1330053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National planning</a:t>
                </a:r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A80AE48D-1CE4-B7F1-8D28-69641804CCBB}"/>
                  </a:ext>
                </a:extLst>
              </p:cNvPr>
              <p:cNvSpPr/>
              <p:nvPr/>
            </p:nvSpPr>
            <p:spPr>
              <a:xfrm>
                <a:off x="2012369" y="1633171"/>
                <a:ext cx="1950039" cy="344926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Revised/updated NBSAPs (use of </a:t>
                </a:r>
                <a:r>
                  <a:rPr kumimoji="0" lang="en-GB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headline indicators</a:t>
                </a:r>
                <a:r>
                  <a:rPr kumimoji="0" lang="en-GB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)</a:t>
                </a:r>
              </a:p>
            </p:txBody>
          </p: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C20D5A39-5CD0-3D64-D7BE-F273712E6110}"/>
                  </a:ext>
                </a:extLst>
              </p:cNvPr>
              <p:cNvCxnSpPr>
                <a:cxnSpLocks/>
                <a:stCxn id="15" idx="0"/>
              </p:cNvCxnSpPr>
              <p:nvPr/>
            </p:nvCxnSpPr>
            <p:spPr>
              <a:xfrm flipV="1">
                <a:off x="2998006" y="872355"/>
                <a:ext cx="0" cy="404153"/>
              </a:xfrm>
              <a:prstGeom prst="straightConnector1">
                <a:avLst/>
              </a:prstGeom>
              <a:ln w="79375">
                <a:solidFill>
                  <a:schemeClr val="accent6">
                    <a:lumMod val="75000"/>
                  </a:schemeClr>
                </a:solidFill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44217AD8-ECEA-30CF-6B71-958B947ED51D}"/>
                  </a:ext>
                </a:extLst>
              </p:cNvPr>
              <p:cNvSpPr/>
              <p:nvPr/>
            </p:nvSpPr>
            <p:spPr>
              <a:xfrm>
                <a:off x="2010033" y="1981372"/>
                <a:ext cx="1975944" cy="472043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Or national targets in </a:t>
                </a:r>
                <a:r>
                  <a:rPr kumimoji="0" lang="en-GB" sz="12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standard format</a:t>
                </a:r>
              </a:p>
            </p:txBody>
          </p:sp>
        </p:grp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FACA9759-C60D-232E-B382-69FAD113AD7D}"/>
                </a:ext>
              </a:extLst>
            </p:cNvPr>
            <p:cNvCxnSpPr>
              <a:cxnSpLocks/>
            </p:cNvCxnSpPr>
            <p:nvPr/>
          </p:nvCxnSpPr>
          <p:spPr>
            <a:xfrm>
              <a:off x="2958062" y="2691260"/>
              <a:ext cx="0" cy="643910"/>
            </a:xfrm>
            <a:prstGeom prst="straightConnector1">
              <a:avLst/>
            </a:prstGeom>
            <a:ln w="79375">
              <a:solidFill>
                <a:schemeClr val="accent6">
                  <a:lumMod val="75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2666FB7-F028-B4A8-D06D-F61531D306A7}"/>
              </a:ext>
            </a:extLst>
          </p:cNvPr>
          <p:cNvGrpSpPr/>
          <p:nvPr/>
        </p:nvGrpSpPr>
        <p:grpSpPr>
          <a:xfrm>
            <a:off x="1807128" y="3900031"/>
            <a:ext cx="2291255" cy="1724441"/>
            <a:chOff x="1807128" y="3334424"/>
            <a:chExt cx="2291255" cy="1724441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01978410-7C6F-1497-4DA6-8745CE606666}"/>
                </a:ext>
              </a:extLst>
            </p:cNvPr>
            <p:cNvSpPr/>
            <p:nvPr/>
          </p:nvSpPr>
          <p:spPr>
            <a:xfrm>
              <a:off x="1807128" y="3334424"/>
              <a:ext cx="2291255" cy="1724441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t" anchorCtr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Global analysis of information on NBSAPs/national targets from all Parties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298E0A8B-47D3-9840-591D-ED6A8C47B601}"/>
                </a:ext>
              </a:extLst>
            </p:cNvPr>
            <p:cNvSpPr/>
            <p:nvPr/>
          </p:nvSpPr>
          <p:spPr>
            <a:xfrm>
              <a:off x="2012081" y="4269806"/>
              <a:ext cx="1834054" cy="563086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Consideration of global analysis</a:t>
              </a: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747B087-FF0B-C51C-A034-2471E2C8E819}"/>
              </a:ext>
            </a:extLst>
          </p:cNvPr>
          <p:cNvGrpSpPr/>
          <p:nvPr/>
        </p:nvGrpSpPr>
        <p:grpSpPr>
          <a:xfrm>
            <a:off x="4352165" y="1821241"/>
            <a:ext cx="6489263" cy="4086379"/>
            <a:chOff x="4352165" y="1140024"/>
            <a:chExt cx="6489263" cy="4086379"/>
          </a:xfrm>
        </p:grpSpPr>
        <p:sp>
          <p:nvSpPr>
            <p:cNvPr id="23" name="Arrow: Right 22">
              <a:extLst>
                <a:ext uri="{FF2B5EF4-FFF2-40B4-BE49-F238E27FC236}">
                  <a16:creationId xmlns:a16="http://schemas.microsoft.com/office/drawing/2014/main" id="{7640FC08-E940-63F3-5359-DCDE64D45C8D}"/>
                </a:ext>
              </a:extLst>
            </p:cNvPr>
            <p:cNvSpPr/>
            <p:nvPr/>
          </p:nvSpPr>
          <p:spPr>
            <a:xfrm rot="16200000">
              <a:off x="2586742" y="2910703"/>
              <a:ext cx="4033825" cy="502980"/>
            </a:xfrm>
            <a:prstGeom prst="rightArrow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Feedback and identification of needs</a:t>
              </a:r>
            </a:p>
          </p:txBody>
        </p:sp>
        <p:sp>
          <p:nvSpPr>
            <p:cNvPr id="24" name="Arrow: Right 23">
              <a:extLst>
                <a:ext uri="{FF2B5EF4-FFF2-40B4-BE49-F238E27FC236}">
                  <a16:creationId xmlns:a16="http://schemas.microsoft.com/office/drawing/2014/main" id="{34508B52-46BC-D660-3B3F-920C9500F7E5}"/>
                </a:ext>
              </a:extLst>
            </p:cNvPr>
            <p:cNvSpPr/>
            <p:nvPr/>
          </p:nvSpPr>
          <p:spPr>
            <a:xfrm rot="16200000">
              <a:off x="5598598" y="2905447"/>
              <a:ext cx="4033825" cy="502980"/>
            </a:xfrm>
            <a:prstGeom prst="rightArrow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Feedback and identification of needs</a:t>
              </a:r>
            </a:p>
          </p:txBody>
        </p:sp>
        <p:sp>
          <p:nvSpPr>
            <p:cNvPr id="25" name="Arrow: Right 24">
              <a:extLst>
                <a:ext uri="{FF2B5EF4-FFF2-40B4-BE49-F238E27FC236}">
                  <a16:creationId xmlns:a16="http://schemas.microsoft.com/office/drawing/2014/main" id="{4601162A-6D08-570C-6CD9-598DD06B15BD}"/>
                </a:ext>
              </a:extLst>
            </p:cNvPr>
            <p:cNvSpPr/>
            <p:nvPr/>
          </p:nvSpPr>
          <p:spPr>
            <a:xfrm rot="16200000">
              <a:off x="8573025" y="2958001"/>
              <a:ext cx="4033825" cy="502980"/>
            </a:xfrm>
            <a:prstGeom prst="rightArrow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Feedback and identification of needs</a:t>
              </a:r>
            </a:p>
          </p:txBody>
        </p:sp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3262A3D4-EF08-B1DD-1892-2225E82E8741}"/>
              </a:ext>
            </a:extLst>
          </p:cNvPr>
          <p:cNvSpPr/>
          <p:nvPr/>
        </p:nvSpPr>
        <p:spPr>
          <a:xfrm>
            <a:off x="278459" y="5956010"/>
            <a:ext cx="1249507" cy="59527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sm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COP actions</a:t>
            </a:r>
            <a:endParaRPr kumimoji="0" lang="en-GB" sz="1200" b="0" i="0" u="none" strike="noStrike" kern="1200" cap="small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E0654D3-16AA-A352-7671-E2F39101F712}"/>
              </a:ext>
            </a:extLst>
          </p:cNvPr>
          <p:cNvGrpSpPr/>
          <p:nvPr/>
        </p:nvGrpSpPr>
        <p:grpSpPr>
          <a:xfrm>
            <a:off x="5153262" y="3900072"/>
            <a:ext cx="2020674" cy="1724400"/>
            <a:chOff x="5153262" y="3334465"/>
            <a:chExt cx="2020674" cy="1724400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DC5ABE27-EE7F-AC32-BE15-48DA64F4859A}"/>
                </a:ext>
              </a:extLst>
            </p:cNvPr>
            <p:cNvGrpSpPr/>
            <p:nvPr/>
          </p:nvGrpSpPr>
          <p:grpSpPr>
            <a:xfrm>
              <a:off x="5153262" y="3334465"/>
              <a:ext cx="2020674" cy="1724400"/>
              <a:chOff x="5452238" y="3003296"/>
              <a:chExt cx="1764000" cy="1724400"/>
            </a:xfrm>
          </p:grpSpPr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C90920B5-21BA-1DD0-51BB-F7B080D7C5D2}"/>
                  </a:ext>
                </a:extLst>
              </p:cNvPr>
              <p:cNvSpPr/>
              <p:nvPr/>
            </p:nvSpPr>
            <p:spPr>
              <a:xfrm>
                <a:off x="5452238" y="3003296"/>
                <a:ext cx="1764000" cy="1724400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04DCD7C7-32E2-5846-C260-6136466D9875}"/>
                  </a:ext>
                </a:extLst>
              </p:cNvPr>
              <p:cNvSpPr/>
              <p:nvPr/>
            </p:nvSpPr>
            <p:spPr>
              <a:xfrm>
                <a:off x="5542806" y="3972122"/>
                <a:ext cx="1585495" cy="546390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Global review of collective progress</a:t>
                </a:r>
                <a:endParaRPr kumimoji="0" lang="en-GB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</p:txBody>
          </p:sp>
        </p:grp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FF58F6B1-F182-4EE4-5F19-3D9594488440}"/>
                </a:ext>
              </a:extLst>
            </p:cNvPr>
            <p:cNvSpPr/>
            <p:nvPr/>
          </p:nvSpPr>
          <p:spPr>
            <a:xfrm>
              <a:off x="5283111" y="3578495"/>
              <a:ext cx="1790092" cy="54639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Consideration of global analysis</a:t>
              </a: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</p:grp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FDA45136-BDFD-8046-6ADB-170268F86DAC}"/>
              </a:ext>
            </a:extLst>
          </p:cNvPr>
          <p:cNvSpPr/>
          <p:nvPr/>
        </p:nvSpPr>
        <p:spPr>
          <a:xfrm>
            <a:off x="271123" y="5249974"/>
            <a:ext cx="1249200" cy="594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sm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Secretariat actions</a:t>
            </a:r>
            <a:endParaRPr kumimoji="0" lang="en-GB" sz="1200" b="0" i="0" u="none" strike="noStrike" kern="1200" cap="small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45C0E41-3660-E500-CFD4-06F300A2438F}"/>
              </a:ext>
            </a:extLst>
          </p:cNvPr>
          <p:cNvGrpSpPr/>
          <p:nvPr/>
        </p:nvGrpSpPr>
        <p:grpSpPr>
          <a:xfrm>
            <a:off x="2118442" y="5452421"/>
            <a:ext cx="1913022" cy="1312053"/>
            <a:chOff x="2161144" y="4560849"/>
            <a:chExt cx="1913022" cy="1312053"/>
          </a:xfrm>
        </p:grpSpPr>
        <p:sp>
          <p:nvSpPr>
            <p:cNvPr id="34" name="Arrow: Right 33">
              <a:extLst>
                <a:ext uri="{FF2B5EF4-FFF2-40B4-BE49-F238E27FC236}">
                  <a16:creationId xmlns:a16="http://schemas.microsoft.com/office/drawing/2014/main" id="{BF425745-CF39-AEF6-7F20-B9180383DA0D}"/>
                </a:ext>
              </a:extLst>
            </p:cNvPr>
            <p:cNvSpPr/>
            <p:nvPr/>
          </p:nvSpPr>
          <p:spPr>
            <a:xfrm>
              <a:off x="2161144" y="5066786"/>
              <a:ext cx="1913022" cy="806116"/>
            </a:xfrm>
            <a:prstGeom prst="rightArrow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COP 16 (2024)</a:t>
              </a:r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3AC8B1AB-CC5F-8248-6EBF-F21997FC2B7D}"/>
                </a:ext>
              </a:extLst>
            </p:cNvPr>
            <p:cNvCxnSpPr>
              <a:cxnSpLocks/>
            </p:cNvCxnSpPr>
            <p:nvPr/>
          </p:nvCxnSpPr>
          <p:spPr>
            <a:xfrm>
              <a:off x="3003245" y="4560849"/>
              <a:ext cx="0" cy="708916"/>
            </a:xfrm>
            <a:prstGeom prst="straightConnector1">
              <a:avLst/>
            </a:prstGeom>
            <a:ln w="79375">
              <a:solidFill>
                <a:schemeClr val="accent2">
                  <a:lumMod val="75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3460A96-F5ED-7BA1-559F-CFF505813882}"/>
              </a:ext>
            </a:extLst>
          </p:cNvPr>
          <p:cNvGrpSpPr/>
          <p:nvPr/>
        </p:nvGrpSpPr>
        <p:grpSpPr>
          <a:xfrm>
            <a:off x="5101770" y="1543069"/>
            <a:ext cx="2014536" cy="2345117"/>
            <a:chOff x="5101770" y="977462"/>
            <a:chExt cx="2014536" cy="2345117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37E3B3FE-4E6B-D9D3-30BE-F2995D9BC683}"/>
                </a:ext>
              </a:extLst>
            </p:cNvPr>
            <p:cNvGrpSpPr/>
            <p:nvPr/>
          </p:nvGrpSpPr>
          <p:grpSpPr>
            <a:xfrm>
              <a:off x="5101770" y="977462"/>
              <a:ext cx="2014536" cy="1850835"/>
              <a:chOff x="5444706" y="752667"/>
              <a:chExt cx="1765394" cy="1850835"/>
            </a:xfrm>
          </p:grpSpPr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CAC5291D-5F16-9093-0E1B-E46F23724018}"/>
                  </a:ext>
                </a:extLst>
              </p:cNvPr>
              <p:cNvSpPr/>
              <p:nvPr/>
            </p:nvSpPr>
            <p:spPr>
              <a:xfrm>
                <a:off x="5444706" y="1271502"/>
                <a:ext cx="1765394" cy="1332000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National review of progress</a:t>
                </a:r>
              </a:p>
            </p:txBody>
          </p:sp>
          <p:cxnSp>
            <p:nvCxnSpPr>
              <p:cNvPr id="40" name="Straight Arrow Connector 39">
                <a:extLst>
                  <a:ext uri="{FF2B5EF4-FFF2-40B4-BE49-F238E27FC236}">
                    <a16:creationId xmlns:a16="http://schemas.microsoft.com/office/drawing/2014/main" id="{27FBA571-84CB-2FC2-235C-4612C522450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44058" y="752667"/>
                <a:ext cx="0" cy="520360"/>
              </a:xfrm>
              <a:prstGeom prst="straightConnector1">
                <a:avLst/>
              </a:prstGeom>
              <a:ln w="79375">
                <a:solidFill>
                  <a:schemeClr val="accent6">
                    <a:lumMod val="75000"/>
                  </a:schemeClr>
                </a:solidFill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BE560AB3-723E-F0E1-D732-F271D1E1D8F2}"/>
                  </a:ext>
                </a:extLst>
              </p:cNvPr>
              <p:cNvSpPr/>
              <p:nvPr/>
            </p:nvSpPr>
            <p:spPr>
              <a:xfrm>
                <a:off x="5587653" y="1618266"/>
                <a:ext cx="1496325" cy="862460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7</a:t>
                </a:r>
                <a:r>
                  <a:rPr kumimoji="0" lang="en-GB" sz="1200" b="0" i="0" u="none" strike="noStrike" kern="1200" cap="none" spc="0" normalizeH="0" baseline="30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</a:t>
                </a:r>
                <a:r>
                  <a:rPr kumimoji="0" lang="en-GB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national report in </a:t>
                </a:r>
                <a:r>
                  <a:rPr kumimoji="0" lang="en-GB" sz="12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standard format (28 February 2026) </a:t>
                </a:r>
                <a:r>
                  <a:rPr kumimoji="0" lang="en-GB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– use of </a:t>
                </a:r>
                <a:r>
                  <a:rPr kumimoji="0" lang="en-GB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headline indicators</a:t>
                </a:r>
              </a:p>
            </p:txBody>
          </p:sp>
        </p:grp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76B207C5-9AA0-DDB5-3E79-E858B5DDF6C4}"/>
                </a:ext>
              </a:extLst>
            </p:cNvPr>
            <p:cNvCxnSpPr>
              <a:cxnSpLocks/>
            </p:cNvCxnSpPr>
            <p:nvPr/>
          </p:nvCxnSpPr>
          <p:spPr>
            <a:xfrm>
              <a:off x="6110521" y="2678669"/>
              <a:ext cx="0" cy="643910"/>
            </a:xfrm>
            <a:prstGeom prst="straightConnector1">
              <a:avLst/>
            </a:prstGeom>
            <a:ln w="79375">
              <a:solidFill>
                <a:schemeClr val="accent6">
                  <a:lumMod val="75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6C025C6-F7C0-BA10-657C-4D32831DF94A}"/>
              </a:ext>
            </a:extLst>
          </p:cNvPr>
          <p:cNvGrpSpPr/>
          <p:nvPr/>
        </p:nvGrpSpPr>
        <p:grpSpPr>
          <a:xfrm>
            <a:off x="8101705" y="1553579"/>
            <a:ext cx="2140400" cy="5244001"/>
            <a:chOff x="8101705" y="987972"/>
            <a:chExt cx="2140400" cy="5244001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A7F50927-7456-8C0F-65EE-44D4674D4C56}"/>
                </a:ext>
              </a:extLst>
            </p:cNvPr>
            <p:cNvGrpSpPr/>
            <p:nvPr/>
          </p:nvGrpSpPr>
          <p:grpSpPr>
            <a:xfrm>
              <a:off x="8101705" y="987972"/>
              <a:ext cx="2140400" cy="5244001"/>
              <a:chOff x="8175516" y="699336"/>
              <a:chExt cx="2140400" cy="5244001"/>
            </a:xfrm>
          </p:grpSpPr>
          <p:sp>
            <p:nvSpPr>
              <p:cNvPr id="46" name="Arrow: Right 45">
                <a:extLst>
                  <a:ext uri="{FF2B5EF4-FFF2-40B4-BE49-F238E27FC236}">
                    <a16:creationId xmlns:a16="http://schemas.microsoft.com/office/drawing/2014/main" id="{4CA8CA4F-EA12-30DA-5EE6-22453A7DAE9A}"/>
                  </a:ext>
                </a:extLst>
              </p:cNvPr>
              <p:cNvSpPr/>
              <p:nvPr/>
            </p:nvSpPr>
            <p:spPr>
              <a:xfrm>
                <a:off x="8519199" y="5137221"/>
                <a:ext cx="1796717" cy="806116"/>
              </a:xfrm>
              <a:prstGeom prst="rightArrow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COP 19 (2030)</a:t>
                </a:r>
              </a:p>
            </p:txBody>
          </p:sp>
          <p:cxnSp>
            <p:nvCxnSpPr>
              <p:cNvPr id="47" name="Straight Arrow Connector 46">
                <a:extLst>
                  <a:ext uri="{FF2B5EF4-FFF2-40B4-BE49-F238E27FC236}">
                    <a16:creationId xmlns:a16="http://schemas.microsoft.com/office/drawing/2014/main" id="{75E0216C-1E27-FB0D-7C0A-B37B109566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27315" y="699336"/>
                <a:ext cx="0" cy="496081"/>
              </a:xfrm>
              <a:prstGeom prst="straightConnector1">
                <a:avLst/>
              </a:prstGeom>
              <a:ln w="79375">
                <a:solidFill>
                  <a:schemeClr val="accent6">
                    <a:lumMod val="75000"/>
                  </a:schemeClr>
                </a:solidFill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id="{3ED33480-0971-A337-C1FB-4AC1C14B8CC0}"/>
                  </a:ext>
                </a:extLst>
              </p:cNvPr>
              <p:cNvSpPr/>
              <p:nvPr/>
            </p:nvSpPr>
            <p:spPr>
              <a:xfrm>
                <a:off x="8240708" y="1176131"/>
                <a:ext cx="2075208" cy="1332000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National review of progress</a:t>
                </a:r>
              </a:p>
            </p:txBody>
          </p:sp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id="{01991AFC-1FBB-998E-1718-B72295CFDF6D}"/>
                  </a:ext>
                </a:extLst>
              </p:cNvPr>
              <p:cNvSpPr/>
              <p:nvPr/>
            </p:nvSpPr>
            <p:spPr>
              <a:xfrm>
                <a:off x="8369804" y="1522895"/>
                <a:ext cx="1811587" cy="862460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8</a:t>
                </a:r>
                <a:r>
                  <a:rPr kumimoji="0" lang="en-GB" sz="1200" b="0" i="0" u="none" strike="noStrike" kern="1200" cap="none" spc="0" normalizeH="0" baseline="30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</a:t>
                </a:r>
                <a:r>
                  <a:rPr kumimoji="0" lang="en-GB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national report in </a:t>
                </a:r>
                <a:r>
                  <a:rPr kumimoji="0" lang="en-GB" sz="12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standard format (30 June 2029) </a:t>
                </a:r>
                <a:r>
                  <a:rPr kumimoji="0" lang="en-GB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– use of </a:t>
                </a:r>
                <a:r>
                  <a:rPr kumimoji="0" lang="en-GB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headline indicators</a:t>
                </a:r>
              </a:p>
            </p:txBody>
          </p:sp>
          <p:sp>
            <p:nvSpPr>
              <p:cNvPr id="50" name="Rectangle: Rounded Corners 49">
                <a:extLst>
                  <a:ext uri="{FF2B5EF4-FFF2-40B4-BE49-F238E27FC236}">
                    <a16:creationId xmlns:a16="http://schemas.microsoft.com/office/drawing/2014/main" id="{0DD95894-E508-F8DD-5160-F737BEEABA57}"/>
                  </a:ext>
                </a:extLst>
              </p:cNvPr>
              <p:cNvSpPr/>
              <p:nvPr/>
            </p:nvSpPr>
            <p:spPr>
              <a:xfrm>
                <a:off x="8175516" y="3031789"/>
                <a:ext cx="2140400" cy="1724400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" name="Rectangle: Rounded Corners 50">
                <a:extLst>
                  <a:ext uri="{FF2B5EF4-FFF2-40B4-BE49-F238E27FC236}">
                    <a16:creationId xmlns:a16="http://schemas.microsoft.com/office/drawing/2014/main" id="{21ADA23A-7AA5-384C-D04F-4F82D34F5F1F}"/>
                  </a:ext>
                </a:extLst>
              </p:cNvPr>
              <p:cNvSpPr/>
              <p:nvPr/>
            </p:nvSpPr>
            <p:spPr>
              <a:xfrm>
                <a:off x="8369804" y="3988677"/>
                <a:ext cx="1811579" cy="547200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Global review of collective progress</a:t>
                </a:r>
                <a:endPara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</p:txBody>
          </p:sp>
          <p:cxnSp>
            <p:nvCxnSpPr>
              <p:cNvPr id="52" name="Straight Arrow Connector 51">
                <a:extLst>
                  <a:ext uri="{FF2B5EF4-FFF2-40B4-BE49-F238E27FC236}">
                    <a16:creationId xmlns:a16="http://schemas.microsoft.com/office/drawing/2014/main" id="{062D58E4-4FCD-1696-B23F-05A4409D58F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09442" y="4560849"/>
                <a:ext cx="0" cy="719431"/>
              </a:xfrm>
              <a:prstGeom prst="straightConnector1">
                <a:avLst/>
              </a:prstGeom>
              <a:ln w="79375">
                <a:solidFill>
                  <a:schemeClr val="accent2">
                    <a:lumMod val="75000"/>
                  </a:schemeClr>
                </a:solidFill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EC0E0828-D788-7912-8D02-7996187A5DD6}"/>
                </a:ext>
              </a:extLst>
            </p:cNvPr>
            <p:cNvSpPr/>
            <p:nvPr/>
          </p:nvSpPr>
          <p:spPr>
            <a:xfrm>
              <a:off x="8277088" y="3578495"/>
              <a:ext cx="1830491" cy="54639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Consideration of global analysis</a:t>
              </a: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C5820085-CA1A-689B-D642-3C1D9A9F7C94}"/>
                </a:ext>
              </a:extLst>
            </p:cNvPr>
            <p:cNvCxnSpPr>
              <a:cxnSpLocks/>
            </p:cNvCxnSpPr>
            <p:nvPr/>
          </p:nvCxnSpPr>
          <p:spPr>
            <a:xfrm>
              <a:off x="9235631" y="2678406"/>
              <a:ext cx="0" cy="643910"/>
            </a:xfrm>
            <a:prstGeom prst="straightConnector1">
              <a:avLst/>
            </a:prstGeom>
            <a:ln w="79375">
              <a:solidFill>
                <a:schemeClr val="accent6">
                  <a:lumMod val="75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62AC2887-AA96-2ABC-D156-9E40E964D2C9}"/>
              </a:ext>
            </a:extLst>
          </p:cNvPr>
          <p:cNvGrpSpPr/>
          <p:nvPr/>
        </p:nvGrpSpPr>
        <p:grpSpPr>
          <a:xfrm>
            <a:off x="5383096" y="5427065"/>
            <a:ext cx="1796717" cy="1359402"/>
            <a:chOff x="5383096" y="4861458"/>
            <a:chExt cx="1796717" cy="1359402"/>
          </a:xfrm>
        </p:grpSpPr>
        <p:sp>
          <p:nvSpPr>
            <p:cNvPr id="54" name="Arrow: Right 53">
              <a:extLst>
                <a:ext uri="{FF2B5EF4-FFF2-40B4-BE49-F238E27FC236}">
                  <a16:creationId xmlns:a16="http://schemas.microsoft.com/office/drawing/2014/main" id="{78F5C22F-DA0E-693C-DAF5-D9B7C8E59210}"/>
                </a:ext>
              </a:extLst>
            </p:cNvPr>
            <p:cNvSpPr/>
            <p:nvPr/>
          </p:nvSpPr>
          <p:spPr>
            <a:xfrm>
              <a:off x="5383096" y="5414744"/>
              <a:ext cx="1796717" cy="806116"/>
            </a:xfrm>
            <a:prstGeom prst="rightArrow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COP 17 (2026)</a:t>
              </a:r>
            </a:p>
          </p:txBody>
        </p: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244F3F53-3506-D6E0-494B-B8EC1CEE9828}"/>
                </a:ext>
              </a:extLst>
            </p:cNvPr>
            <p:cNvCxnSpPr>
              <a:cxnSpLocks/>
            </p:cNvCxnSpPr>
            <p:nvPr/>
          </p:nvCxnSpPr>
          <p:spPr>
            <a:xfrm>
              <a:off x="6199149" y="4861458"/>
              <a:ext cx="0" cy="704302"/>
            </a:xfrm>
            <a:prstGeom prst="straightConnector1">
              <a:avLst/>
            </a:prstGeom>
            <a:ln w="79375">
              <a:solidFill>
                <a:schemeClr val="accent2">
                  <a:lumMod val="75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Title 1">
            <a:extLst>
              <a:ext uri="{FF2B5EF4-FFF2-40B4-BE49-F238E27FC236}">
                <a16:creationId xmlns:a16="http://schemas.microsoft.com/office/drawing/2014/main" id="{6F97378B-7AEA-25D9-0E4B-5F6196946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430" y="-68509"/>
            <a:ext cx="10515600" cy="1325563"/>
          </a:xfrm>
        </p:spPr>
        <p:txBody>
          <a:bodyPr/>
          <a:lstStyle/>
          <a:p>
            <a:r>
              <a:rPr lang="en-US"/>
              <a:t>CBD Implementation and reporting cycles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49179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6524840-a632-4686-964e-e8884c38b058">
      <Terms xmlns="http://schemas.microsoft.com/office/infopath/2007/PartnerControls"/>
    </lcf76f155ced4ddcb4097134ff3c332f>
    <TaxCatchAll xmlns="d2b78f94-791d-4539-a85c-e2152e074146" xsi:nil="true"/>
    <Comments xmlns="a6524840-a632-4686-964e-e8884c38b058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38E6032F4B61489FF6E80BF9940381" ma:contentTypeVersion="14" ma:contentTypeDescription="Create a new document." ma:contentTypeScope="" ma:versionID="41d190499cfb6dee60f5a38c928fc7b3">
  <xsd:schema xmlns:xsd="http://www.w3.org/2001/XMLSchema" xmlns:xs="http://www.w3.org/2001/XMLSchema" xmlns:p="http://schemas.microsoft.com/office/2006/metadata/properties" xmlns:ns2="a6524840-a632-4686-964e-e8884c38b058" xmlns:ns3="d2b78f94-791d-4539-a85c-e2152e074146" targetNamespace="http://schemas.microsoft.com/office/2006/metadata/properties" ma:root="true" ma:fieldsID="d7318946be5e54cfe1241c304afcf92a" ns2:_="" ns3:_="">
    <xsd:import namespace="a6524840-a632-4686-964e-e8884c38b058"/>
    <xsd:import namespace="d2b78f94-791d-4539-a85c-e2152e07414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Comment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524840-a632-4686-964e-e8884c38b0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cd29fe91-dcf4-43ec-bf40-197c5b5df0f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Comments" ma:index="20" nillable="true" ma:displayName="Comments" ma:format="Dropdown" ma:internalName="Comments">
      <xsd:simpleType>
        <xsd:restriction base="dms:Text">
          <xsd:maxLength value="255"/>
        </xsd:restriction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b78f94-791d-4539-a85c-e2152e07414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8b6f12d9-182b-47a0-857e-ef439bead51a}" ma:internalName="TaxCatchAll" ma:showField="CatchAllData" ma:web="d2b78f94-791d-4539-a85c-e2152e07414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BA76FE9-9833-452F-982B-804F05DB775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E17D2BB-412A-4607-9EAC-8BDC3507E55D}">
  <ds:schemaRefs>
    <ds:schemaRef ds:uri="a6524840-a632-4686-964e-e8884c38b058"/>
    <ds:schemaRef ds:uri="d2b78f94-791d-4539-a85c-e2152e074146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93BF64C-B22E-420E-AC82-B76C879008C8}">
  <ds:schemaRefs>
    <ds:schemaRef ds:uri="a6524840-a632-4686-964e-e8884c38b058"/>
    <ds:schemaRef ds:uri="d2b78f94-791d-4539-a85c-e2152e07414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1416</Words>
  <Application>Microsoft Office PowerPoint</Application>
  <PresentationFormat>Widescreen</PresentationFormat>
  <Paragraphs>274</Paragraphs>
  <Slides>18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Roboto</vt:lpstr>
      <vt:lpstr>Roboto Regular</vt:lpstr>
      <vt:lpstr>Wingdings</vt:lpstr>
      <vt:lpstr>Office Theme</vt:lpstr>
      <vt:lpstr>Knowledge Support Service for Biodiversity</vt:lpstr>
      <vt:lpstr>Value proposition</vt:lpstr>
      <vt:lpstr>Overview of key capacity development and cooperation components</vt:lpstr>
      <vt:lpstr>Component 1: Invest in national capacity for biodiversity data; knowledge sharing (bilateral, country TFs or GEF funding)</vt:lpstr>
      <vt:lpstr>Component 2: Accelerate technology transfer and digital transformation strategies (bilateral, country TFs or GEF funding)</vt:lpstr>
      <vt:lpstr>Component 3: Promote policies and standards to advance the interoperability of data and tools (inclusive, consultative processes)(global funding)</vt:lpstr>
      <vt:lpstr>Collective efforts on national capacity development and data governance (connecting components 1 – 3)(countries / donors opt-in)</vt:lpstr>
      <vt:lpstr>Component 4: Create a Biodiversity Knowledge Bank (global service to support national efforts)(global funding)</vt:lpstr>
      <vt:lpstr>CBD Implementation and reporting cycles</vt:lpstr>
      <vt:lpstr>PowerPoint Presentation</vt:lpstr>
      <vt:lpstr>Component 5: Advocate for sustainable financing of biodiversity data and knowledge (dialogue series)(global funding)</vt:lpstr>
      <vt:lpstr>Federated delivery mechanisms for national capacity development (countries / partners opt-in)</vt:lpstr>
      <vt:lpstr>PowerPoint Presentation</vt:lpstr>
      <vt:lpstr>Proposed governance of the  Knowledge Support Service for Biodiversity</vt:lpstr>
      <vt:lpstr>Collaborating with other initiatives</vt:lpstr>
      <vt:lpstr>Complementary Initiatives for Monitoring</vt:lpstr>
      <vt:lpstr>More information and feedback</vt:lpstr>
      <vt:lpstr>Timeline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Knowledge Support Service for Biodiversity</dc:title>
  <dc:creator>Cornelia Pretorius</dc:creator>
  <cp:lastModifiedBy>Natasha Ali</cp:lastModifiedBy>
  <cp:revision>2</cp:revision>
  <dcterms:created xsi:type="dcterms:W3CDTF">2023-05-29T08:56:46Z</dcterms:created>
  <dcterms:modified xsi:type="dcterms:W3CDTF">2023-09-10T20:51:10Z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0x010100A238E6032F4B61489FF6E80BF9940381</vt:lpwstr>
  </property>
  <property fmtid="{D5CDD505-2E9C-101B-9397-08002B2CF9AE}" pid="3" name="MediaServiceImageTags">
    <vt:lpwstr/>
  </property>
</Properties>
</file>